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2" r:id="rId2"/>
    <p:sldId id="329" r:id="rId3"/>
    <p:sldId id="339" r:id="rId4"/>
    <p:sldId id="331" r:id="rId5"/>
    <p:sldId id="326" r:id="rId6"/>
    <p:sldId id="382" r:id="rId7"/>
    <p:sldId id="340" r:id="rId8"/>
    <p:sldId id="383" r:id="rId9"/>
    <p:sldId id="384" r:id="rId10"/>
    <p:sldId id="385" r:id="rId11"/>
    <p:sldId id="386" r:id="rId12"/>
    <p:sldId id="387" r:id="rId13"/>
    <p:sldId id="388" r:id="rId14"/>
    <p:sldId id="389" r:id="rId15"/>
    <p:sldId id="330" r:id="rId16"/>
    <p:sldId id="365" r:id="rId17"/>
    <p:sldId id="366" r:id="rId18"/>
    <p:sldId id="367" r:id="rId19"/>
    <p:sldId id="391" r:id="rId20"/>
    <p:sldId id="393" r:id="rId21"/>
    <p:sldId id="352" r:id="rId22"/>
    <p:sldId id="392" r:id="rId23"/>
    <p:sldId id="368" r:id="rId24"/>
    <p:sldId id="369" r:id="rId25"/>
    <p:sldId id="370" r:id="rId26"/>
    <p:sldId id="371" r:id="rId27"/>
    <p:sldId id="372" r:id="rId28"/>
    <p:sldId id="373" r:id="rId29"/>
    <p:sldId id="374" r:id="rId30"/>
    <p:sldId id="379" r:id="rId31"/>
    <p:sldId id="395" r:id="rId32"/>
    <p:sldId id="394" r:id="rId3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6699"/>
    <a:srgbClr val="0000FF"/>
    <a:srgbClr val="FF0066"/>
    <a:srgbClr val="800080"/>
    <a:srgbClr val="DDDD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32787"/>
    <p:restoredTop sz="90929"/>
  </p:normalViewPr>
  <p:slideViewPr>
    <p:cSldViewPr>
      <p:cViewPr varScale="1">
        <p:scale>
          <a:sx n="67" d="100"/>
          <a:sy n="67" d="100"/>
        </p:scale>
        <p:origin x="-10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3C91628-2417-429C-88DC-7820B0FF49BD}" type="datetimeFigureOut">
              <a:rPr lang="en-US"/>
              <a:pPr>
                <a:defRPr/>
              </a:pPr>
              <a:t>8/24/2009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3486E70-EDEB-4C4A-B730-E48E618D9902}"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0" y="6246813"/>
            <a:ext cx="9144000" cy="1587"/>
          </a:xfrm>
          <a:prstGeom prst="line">
            <a:avLst/>
          </a:prstGeom>
          <a:ln w="57150" cmpd="thinThick">
            <a:solidFill>
              <a:srgbClr val="0000FF"/>
            </a:solidFill>
          </a:ln>
        </p:spPr>
        <p:style>
          <a:lnRef idx="1">
            <a:schemeClr val="accent1"/>
          </a:lnRef>
          <a:fillRef idx="0">
            <a:schemeClr val="accent1"/>
          </a:fillRef>
          <a:effectRef idx="0">
            <a:schemeClr val="accent1"/>
          </a:effectRef>
          <a:fontRef idx="minor">
            <a:schemeClr val="tx1"/>
          </a:fontRef>
        </p:style>
      </p:cxnSp>
      <p:sp>
        <p:nvSpPr>
          <p:cNvPr id="3" name="Rectangle 2"/>
          <p:cNvSpPr/>
          <p:nvPr userDrawn="1"/>
        </p:nvSpPr>
        <p:spPr>
          <a:xfrm>
            <a:off x="0" y="6248400"/>
            <a:ext cx="9144000" cy="609600"/>
          </a:xfrm>
          <a:prstGeom prst="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0" scaled="1"/>
            <a:tileRect/>
          </a:gra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00"/>
                </a:solidFill>
                <a:latin typeface="Calibri" pitchFamily="34" charset="0"/>
              </a:rPr>
              <a:t>Interaction Networks in Biology: Interface between Physics and Biology, Shekhar C. Mande, August </a:t>
            </a:r>
            <a:r>
              <a:rPr lang="en-US" sz="1400" dirty="0" smtClean="0">
                <a:solidFill>
                  <a:srgbClr val="FFFF00"/>
                </a:solidFill>
                <a:latin typeface="Calibri" pitchFamily="34" charset="0"/>
              </a:rPr>
              <a:t>24, </a:t>
            </a:r>
            <a:r>
              <a:rPr lang="en-US" sz="1400" dirty="0">
                <a:solidFill>
                  <a:srgbClr val="FFFF00"/>
                </a:solidFill>
                <a:latin typeface="Calibri" pitchFamily="34" charset="0"/>
              </a:rPr>
              <a:t>2009</a:t>
            </a:r>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21" r:id="rId7"/>
    <p:sldLayoutId id="2147483917" r:id="rId8"/>
    <p:sldLayoutId id="2147483918" r:id="rId9"/>
    <p:sldLayoutId id="2147483919" r:id="rId10"/>
    <p:sldLayoutId id="2147483920" r:id="rId11"/>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609600" y="595313"/>
            <a:ext cx="8077200" cy="4985980"/>
          </a:xfrm>
          <a:prstGeom prst="rect">
            <a:avLst/>
          </a:prstGeom>
          <a:noFill/>
          <a:ln w="9525">
            <a:noFill/>
            <a:miter lim="800000"/>
            <a:headEnd/>
            <a:tailEnd/>
          </a:ln>
        </p:spPr>
        <p:txBody>
          <a:bodyPr>
            <a:spAutoFit/>
          </a:bodyPr>
          <a:lstStyle/>
          <a:p>
            <a:pPr algn="ctr"/>
            <a:r>
              <a:rPr lang="en-US" sz="2800" b="1" dirty="0">
                <a:solidFill>
                  <a:srgbClr val="0000FF"/>
                </a:solidFill>
                <a:latin typeface="Bookman Old Style" pitchFamily="18" charset="0"/>
                <a:cs typeface="Times New Roman" pitchFamily="18" charset="0"/>
              </a:rPr>
              <a:t>Interaction Networks in Biology:  </a:t>
            </a:r>
          </a:p>
          <a:p>
            <a:pPr algn="ctr"/>
            <a:r>
              <a:rPr lang="en-US" sz="2800" b="1" dirty="0">
                <a:solidFill>
                  <a:srgbClr val="0000FF"/>
                </a:solidFill>
                <a:latin typeface="Bookman Old Style" pitchFamily="18" charset="0"/>
                <a:cs typeface="Times New Roman" pitchFamily="18" charset="0"/>
              </a:rPr>
              <a:t>Interface between Physics and Biology</a:t>
            </a:r>
            <a:endParaRPr lang="en-US" sz="2800" b="1" dirty="0">
              <a:solidFill>
                <a:srgbClr val="FF0066"/>
              </a:solidFill>
              <a:latin typeface="Bookman Old Style" pitchFamily="18" charset="0"/>
            </a:endParaRPr>
          </a:p>
          <a:p>
            <a:pPr algn="ctr"/>
            <a:endParaRPr lang="en-US" b="1" dirty="0">
              <a:solidFill>
                <a:srgbClr val="FF0066"/>
              </a:solidFill>
              <a:latin typeface="Bookman Old Style" pitchFamily="18" charset="0"/>
            </a:endParaRPr>
          </a:p>
          <a:p>
            <a:pPr algn="ctr"/>
            <a:endParaRPr lang="en-US" sz="2000" dirty="0">
              <a:solidFill>
                <a:srgbClr val="0000FF"/>
              </a:solidFill>
              <a:latin typeface="Bookman Old Style" pitchFamily="18" charset="0"/>
            </a:endParaRPr>
          </a:p>
          <a:p>
            <a:pPr algn="ctr"/>
            <a:endParaRPr lang="en-US" sz="2000" dirty="0">
              <a:solidFill>
                <a:srgbClr val="0000FF"/>
              </a:solidFill>
              <a:latin typeface="Bookman Old Style" pitchFamily="18" charset="0"/>
            </a:endParaRPr>
          </a:p>
          <a:p>
            <a:pPr algn="ctr"/>
            <a:endParaRPr lang="en-US" sz="2000" dirty="0">
              <a:solidFill>
                <a:srgbClr val="0000FF"/>
              </a:solidFill>
              <a:latin typeface="Bookman Old Style" pitchFamily="18" charset="0"/>
            </a:endParaRPr>
          </a:p>
          <a:p>
            <a:pPr algn="ctr"/>
            <a:endParaRPr lang="en-US" sz="2000" dirty="0">
              <a:solidFill>
                <a:srgbClr val="0000FF"/>
              </a:solidFill>
              <a:latin typeface="Bookman Old Style" pitchFamily="18" charset="0"/>
            </a:endParaRPr>
          </a:p>
          <a:p>
            <a:pPr algn="ctr"/>
            <a:endParaRPr lang="en-US" sz="2000" dirty="0">
              <a:solidFill>
                <a:srgbClr val="0000FF"/>
              </a:solidFill>
              <a:latin typeface="Bookman Old Style" pitchFamily="18" charset="0"/>
            </a:endParaRPr>
          </a:p>
          <a:p>
            <a:pPr algn="ctr"/>
            <a:r>
              <a:rPr lang="en-US" sz="1800" b="1" dirty="0">
                <a:solidFill>
                  <a:srgbClr val="FF0066"/>
                </a:solidFill>
                <a:latin typeface="Bookman Old Style" pitchFamily="18" charset="0"/>
              </a:rPr>
              <a:t> </a:t>
            </a:r>
            <a:endParaRPr lang="en-US" sz="1200" b="1" dirty="0">
              <a:solidFill>
                <a:srgbClr val="FF0066"/>
              </a:solidFill>
              <a:latin typeface="Bookman Old Style" pitchFamily="18" charset="0"/>
            </a:endParaRPr>
          </a:p>
          <a:p>
            <a:pPr algn="ctr"/>
            <a:endParaRPr lang="en-US" dirty="0">
              <a:latin typeface="Bookman Old Style" pitchFamily="18" charset="0"/>
            </a:endParaRPr>
          </a:p>
          <a:p>
            <a:pPr algn="ctr"/>
            <a:endParaRPr lang="en-US" dirty="0">
              <a:latin typeface="Bookman Old Style" pitchFamily="18" charset="0"/>
            </a:endParaRPr>
          </a:p>
          <a:p>
            <a:pPr algn="ctr"/>
            <a:endParaRPr lang="en-US" sz="2000" dirty="0">
              <a:latin typeface="Bookman Old Style" pitchFamily="18" charset="0"/>
            </a:endParaRPr>
          </a:p>
          <a:p>
            <a:pPr algn="ctr"/>
            <a:r>
              <a:rPr lang="en-US" sz="2000" b="1" dirty="0" err="1">
                <a:latin typeface="Bookman Old Style" pitchFamily="18" charset="0"/>
              </a:rPr>
              <a:t>Shekhar</a:t>
            </a:r>
            <a:r>
              <a:rPr lang="en-US" sz="2000" b="1" dirty="0">
                <a:latin typeface="Bookman Old Style" pitchFamily="18" charset="0"/>
              </a:rPr>
              <a:t> C. </a:t>
            </a:r>
            <a:r>
              <a:rPr lang="en-US" sz="2000" b="1" dirty="0" err="1">
                <a:latin typeface="Bookman Old Style" pitchFamily="18" charset="0"/>
              </a:rPr>
              <a:t>Mande</a:t>
            </a:r>
            <a:endParaRPr lang="en-US" sz="2000" b="1" dirty="0">
              <a:latin typeface="Bookman Old Style" pitchFamily="18" charset="0"/>
            </a:endParaRPr>
          </a:p>
          <a:p>
            <a:pPr algn="ctr"/>
            <a:r>
              <a:rPr lang="en-US" sz="1600" dirty="0">
                <a:latin typeface="Bookman Old Style" pitchFamily="18" charset="0"/>
              </a:rPr>
              <a:t>Centre for DNA Fingerprinting and Diagnostics</a:t>
            </a:r>
          </a:p>
          <a:p>
            <a:pPr algn="ctr"/>
            <a:r>
              <a:rPr lang="en-US" sz="1600" dirty="0">
                <a:latin typeface="Bookman Old Style" pitchFamily="18" charset="0"/>
              </a:rPr>
              <a:t>Hyderabad</a:t>
            </a: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274638"/>
            <a:ext cx="8229600" cy="1143000"/>
          </a:xfrm>
          <a:prstGeom prst="rect">
            <a:avLst/>
          </a:prstGeom>
          <a:noFill/>
          <a:ln>
            <a:miter lim="800000"/>
            <a:headEnd/>
            <a:tailEnd/>
          </a:ln>
        </p:spPr>
        <p:txBody>
          <a:bodyPr/>
          <a:lstStyle/>
          <a:p>
            <a:pPr algn="ctr" eaLnBrk="0" hangingPunct="0">
              <a:defRPr/>
            </a:pPr>
            <a:r>
              <a:rPr lang="en-US" sz="3200" b="1" kern="0">
                <a:solidFill>
                  <a:srgbClr val="0000FF"/>
                </a:solidFill>
                <a:latin typeface="Bookman Old Style" pitchFamily="18" charset="0"/>
                <a:ea typeface="+mj-ea"/>
                <a:cs typeface="+mj-cs"/>
              </a:rPr>
              <a:t>Conserved gene – neighborhood </a:t>
            </a:r>
          </a:p>
        </p:txBody>
      </p:sp>
      <p:pic>
        <p:nvPicPr>
          <p:cNvPr id="11267" name="Picture 3"/>
          <p:cNvPicPr>
            <a:picLocks noChangeAspect="1" noChangeArrowheads="1"/>
          </p:cNvPicPr>
          <p:nvPr/>
        </p:nvPicPr>
        <p:blipFill>
          <a:blip r:embed="rId2"/>
          <a:srcRect/>
          <a:stretch>
            <a:fillRect/>
          </a:stretch>
        </p:blipFill>
        <p:spPr bwMode="auto">
          <a:xfrm>
            <a:off x="1524000" y="2133600"/>
            <a:ext cx="6629400" cy="32766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bwMode="auto">
          <a:xfrm>
            <a:off x="381000" y="152400"/>
            <a:ext cx="8229600" cy="1143000"/>
          </a:xfrm>
          <a:prstGeom prst="rect">
            <a:avLst/>
          </a:prstGeom>
          <a:noFill/>
          <a:ln>
            <a:miter lim="800000"/>
            <a:headEnd/>
            <a:tailEnd/>
          </a:ln>
        </p:spPr>
        <p:txBody>
          <a:bodyPr/>
          <a:lstStyle/>
          <a:p>
            <a:pPr algn="ctr" eaLnBrk="0" hangingPunct="0">
              <a:defRPr/>
            </a:pPr>
            <a:r>
              <a:rPr lang="en-US" sz="2800" b="1" kern="0">
                <a:solidFill>
                  <a:srgbClr val="0000FF"/>
                </a:solidFill>
                <a:latin typeface="Bookman Old Style" pitchFamily="18" charset="0"/>
                <a:ea typeface="+mj-ea"/>
                <a:cs typeface="+mj-cs"/>
              </a:rPr>
              <a:t>Conservation of gene order</a:t>
            </a:r>
          </a:p>
        </p:txBody>
      </p:sp>
      <p:sp>
        <p:nvSpPr>
          <p:cNvPr id="12291" name="AutoShape 1028"/>
          <p:cNvSpPr>
            <a:spLocks noChangeArrowheads="1"/>
          </p:cNvSpPr>
          <p:nvPr/>
        </p:nvSpPr>
        <p:spPr bwMode="auto">
          <a:xfrm>
            <a:off x="1676400" y="1630363"/>
            <a:ext cx="990600" cy="381000"/>
          </a:xfrm>
          <a:prstGeom prst="rightArrow">
            <a:avLst>
              <a:gd name="adj1" fmla="val 50000"/>
              <a:gd name="adj2" fmla="val 65000"/>
            </a:avLst>
          </a:prstGeom>
          <a:solidFill>
            <a:srgbClr val="FF00FF"/>
          </a:solidFill>
          <a:ln w="9525">
            <a:solidFill>
              <a:schemeClr val="tx1"/>
            </a:solidFill>
            <a:miter lim="800000"/>
            <a:headEnd/>
            <a:tailEnd/>
          </a:ln>
        </p:spPr>
        <p:txBody>
          <a:bodyPr wrap="none" anchor="ctr"/>
          <a:lstStyle/>
          <a:p>
            <a:pPr algn="ctr"/>
            <a:r>
              <a:rPr lang="en-US" sz="2000"/>
              <a:t>A</a:t>
            </a:r>
          </a:p>
        </p:txBody>
      </p:sp>
      <p:sp>
        <p:nvSpPr>
          <p:cNvPr id="12292" name="AutoShape 1029"/>
          <p:cNvSpPr>
            <a:spLocks noChangeArrowheads="1"/>
          </p:cNvSpPr>
          <p:nvPr/>
        </p:nvSpPr>
        <p:spPr bwMode="auto">
          <a:xfrm>
            <a:off x="2667000" y="1630363"/>
            <a:ext cx="990600" cy="381000"/>
          </a:xfrm>
          <a:prstGeom prst="rightArrow">
            <a:avLst>
              <a:gd name="adj1" fmla="val 50000"/>
              <a:gd name="adj2" fmla="val 65000"/>
            </a:avLst>
          </a:prstGeom>
          <a:solidFill>
            <a:srgbClr val="FFCC00"/>
          </a:solidFill>
          <a:ln w="9525">
            <a:solidFill>
              <a:schemeClr val="tx1"/>
            </a:solidFill>
            <a:miter lim="800000"/>
            <a:headEnd/>
            <a:tailEnd/>
          </a:ln>
        </p:spPr>
        <p:txBody>
          <a:bodyPr wrap="none" anchor="ctr"/>
          <a:lstStyle/>
          <a:p>
            <a:pPr algn="ctr"/>
            <a:r>
              <a:rPr lang="en-US" sz="2000"/>
              <a:t>B</a:t>
            </a:r>
          </a:p>
        </p:txBody>
      </p:sp>
      <p:sp>
        <p:nvSpPr>
          <p:cNvPr id="12293" name="AutoShape 1031"/>
          <p:cNvSpPr>
            <a:spLocks noChangeArrowheads="1"/>
          </p:cNvSpPr>
          <p:nvPr/>
        </p:nvSpPr>
        <p:spPr bwMode="auto">
          <a:xfrm>
            <a:off x="5181600" y="1630363"/>
            <a:ext cx="990600" cy="381000"/>
          </a:xfrm>
          <a:prstGeom prst="rightArrow">
            <a:avLst>
              <a:gd name="adj1" fmla="val 50000"/>
              <a:gd name="adj2" fmla="val 65000"/>
            </a:avLst>
          </a:prstGeom>
          <a:solidFill>
            <a:srgbClr val="00FF00"/>
          </a:solidFill>
          <a:ln w="9525">
            <a:solidFill>
              <a:schemeClr val="tx1"/>
            </a:solidFill>
            <a:miter lim="800000"/>
            <a:headEnd/>
            <a:tailEnd/>
          </a:ln>
        </p:spPr>
        <p:txBody>
          <a:bodyPr wrap="none" anchor="ctr"/>
          <a:lstStyle/>
          <a:p>
            <a:pPr algn="ctr"/>
            <a:r>
              <a:rPr lang="en-US" sz="2000"/>
              <a:t>D</a:t>
            </a:r>
          </a:p>
        </p:txBody>
      </p:sp>
      <p:sp>
        <p:nvSpPr>
          <p:cNvPr id="12294" name="AutoShape 1032"/>
          <p:cNvSpPr>
            <a:spLocks noChangeArrowheads="1"/>
          </p:cNvSpPr>
          <p:nvPr/>
        </p:nvSpPr>
        <p:spPr bwMode="auto">
          <a:xfrm>
            <a:off x="6172200" y="1630363"/>
            <a:ext cx="990600" cy="381000"/>
          </a:xfrm>
          <a:prstGeom prst="rightArrow">
            <a:avLst>
              <a:gd name="adj1" fmla="val 50000"/>
              <a:gd name="adj2" fmla="val 65000"/>
            </a:avLst>
          </a:prstGeom>
          <a:solidFill>
            <a:srgbClr val="00FFFF"/>
          </a:solidFill>
          <a:ln w="9525">
            <a:solidFill>
              <a:schemeClr val="tx1"/>
            </a:solidFill>
            <a:miter lim="800000"/>
            <a:headEnd/>
            <a:tailEnd/>
          </a:ln>
        </p:spPr>
        <p:txBody>
          <a:bodyPr wrap="none" anchor="ctr"/>
          <a:lstStyle/>
          <a:p>
            <a:pPr algn="ctr"/>
            <a:r>
              <a:rPr lang="en-US" sz="2000"/>
              <a:t>E</a:t>
            </a:r>
          </a:p>
        </p:txBody>
      </p:sp>
      <p:sp>
        <p:nvSpPr>
          <p:cNvPr id="12295" name="AutoShape 1033"/>
          <p:cNvSpPr>
            <a:spLocks noChangeArrowheads="1"/>
          </p:cNvSpPr>
          <p:nvPr/>
        </p:nvSpPr>
        <p:spPr bwMode="auto">
          <a:xfrm>
            <a:off x="1752600" y="2697163"/>
            <a:ext cx="990600" cy="381000"/>
          </a:xfrm>
          <a:prstGeom prst="rightArrow">
            <a:avLst>
              <a:gd name="adj1" fmla="val 50000"/>
              <a:gd name="adj2" fmla="val 65000"/>
            </a:avLst>
          </a:prstGeom>
          <a:solidFill>
            <a:srgbClr val="FF00FF"/>
          </a:solidFill>
          <a:ln w="9525">
            <a:solidFill>
              <a:schemeClr val="tx1"/>
            </a:solidFill>
            <a:miter lim="800000"/>
            <a:headEnd/>
            <a:tailEnd/>
          </a:ln>
        </p:spPr>
        <p:txBody>
          <a:bodyPr wrap="none" anchor="ctr"/>
          <a:lstStyle/>
          <a:p>
            <a:pPr algn="ctr"/>
            <a:r>
              <a:rPr lang="en-US" sz="2000"/>
              <a:t>A</a:t>
            </a:r>
            <a:r>
              <a:rPr lang="en-US" sz="2000" baseline="-25000"/>
              <a:t>1</a:t>
            </a:r>
            <a:endParaRPr lang="en-US" sz="2000"/>
          </a:p>
        </p:txBody>
      </p:sp>
      <p:sp>
        <p:nvSpPr>
          <p:cNvPr id="12296" name="AutoShape 1034"/>
          <p:cNvSpPr>
            <a:spLocks noChangeArrowheads="1"/>
          </p:cNvSpPr>
          <p:nvPr/>
        </p:nvSpPr>
        <p:spPr bwMode="auto">
          <a:xfrm>
            <a:off x="2743200" y="2697163"/>
            <a:ext cx="990600" cy="381000"/>
          </a:xfrm>
          <a:prstGeom prst="rightArrow">
            <a:avLst>
              <a:gd name="adj1" fmla="val 50000"/>
              <a:gd name="adj2" fmla="val 65000"/>
            </a:avLst>
          </a:prstGeom>
          <a:solidFill>
            <a:srgbClr val="FFCC00"/>
          </a:solidFill>
          <a:ln w="9525">
            <a:solidFill>
              <a:schemeClr val="tx1"/>
            </a:solidFill>
            <a:miter lim="800000"/>
            <a:headEnd/>
            <a:tailEnd/>
          </a:ln>
        </p:spPr>
        <p:txBody>
          <a:bodyPr wrap="none" anchor="ctr"/>
          <a:lstStyle/>
          <a:p>
            <a:pPr algn="ctr"/>
            <a:r>
              <a:rPr lang="en-US" sz="2000"/>
              <a:t>B</a:t>
            </a:r>
            <a:r>
              <a:rPr lang="en-US" sz="2000" baseline="-25000"/>
              <a:t>1</a:t>
            </a:r>
            <a:endParaRPr lang="en-US" sz="2000"/>
          </a:p>
        </p:txBody>
      </p:sp>
      <p:sp>
        <p:nvSpPr>
          <p:cNvPr id="12297" name="Line 1038"/>
          <p:cNvSpPr>
            <a:spLocks noChangeShapeType="1"/>
          </p:cNvSpPr>
          <p:nvPr/>
        </p:nvSpPr>
        <p:spPr bwMode="auto">
          <a:xfrm>
            <a:off x="457200" y="1858963"/>
            <a:ext cx="1219200" cy="0"/>
          </a:xfrm>
          <a:prstGeom prst="line">
            <a:avLst/>
          </a:prstGeom>
          <a:noFill/>
          <a:ln w="9525">
            <a:solidFill>
              <a:schemeClr val="tx1"/>
            </a:solidFill>
            <a:round/>
            <a:headEnd/>
            <a:tailEnd/>
          </a:ln>
        </p:spPr>
        <p:txBody>
          <a:bodyPr/>
          <a:lstStyle/>
          <a:p>
            <a:endParaRPr lang="en-IN"/>
          </a:p>
        </p:txBody>
      </p:sp>
      <p:sp>
        <p:nvSpPr>
          <p:cNvPr id="12298" name="Line 1039"/>
          <p:cNvSpPr>
            <a:spLocks noChangeShapeType="1"/>
          </p:cNvSpPr>
          <p:nvPr/>
        </p:nvSpPr>
        <p:spPr bwMode="auto">
          <a:xfrm flipH="1">
            <a:off x="1143000" y="2697163"/>
            <a:ext cx="76200" cy="457200"/>
          </a:xfrm>
          <a:prstGeom prst="line">
            <a:avLst/>
          </a:prstGeom>
          <a:noFill/>
          <a:ln w="9525">
            <a:solidFill>
              <a:schemeClr val="tx1"/>
            </a:solidFill>
            <a:round/>
            <a:headEnd/>
            <a:tailEnd/>
          </a:ln>
        </p:spPr>
        <p:txBody>
          <a:bodyPr/>
          <a:lstStyle/>
          <a:p>
            <a:endParaRPr lang="en-IN"/>
          </a:p>
        </p:txBody>
      </p:sp>
      <p:cxnSp>
        <p:nvCxnSpPr>
          <p:cNvPr id="12299" name="AutoShape 1040"/>
          <p:cNvCxnSpPr>
            <a:cxnSpLocks noChangeShapeType="1"/>
          </p:cNvCxnSpPr>
          <p:nvPr/>
        </p:nvCxnSpPr>
        <p:spPr bwMode="auto">
          <a:xfrm flipH="1">
            <a:off x="1295400" y="2697163"/>
            <a:ext cx="76200" cy="457200"/>
          </a:xfrm>
          <a:prstGeom prst="straightConnector1">
            <a:avLst/>
          </a:prstGeom>
          <a:noFill/>
          <a:ln w="9525">
            <a:solidFill>
              <a:schemeClr val="tx1"/>
            </a:solidFill>
            <a:round/>
            <a:headEnd/>
            <a:tailEnd/>
          </a:ln>
        </p:spPr>
      </p:cxnSp>
      <p:sp>
        <p:nvSpPr>
          <p:cNvPr id="12300" name="Line 1041"/>
          <p:cNvSpPr>
            <a:spLocks noChangeShapeType="1"/>
          </p:cNvSpPr>
          <p:nvPr/>
        </p:nvSpPr>
        <p:spPr bwMode="auto">
          <a:xfrm flipH="1">
            <a:off x="1143000" y="1630363"/>
            <a:ext cx="76200" cy="457200"/>
          </a:xfrm>
          <a:prstGeom prst="line">
            <a:avLst/>
          </a:prstGeom>
          <a:noFill/>
          <a:ln w="9525">
            <a:solidFill>
              <a:schemeClr val="tx1"/>
            </a:solidFill>
            <a:round/>
            <a:headEnd/>
            <a:tailEnd/>
          </a:ln>
        </p:spPr>
        <p:txBody>
          <a:bodyPr/>
          <a:lstStyle/>
          <a:p>
            <a:endParaRPr lang="en-IN"/>
          </a:p>
        </p:txBody>
      </p:sp>
      <p:cxnSp>
        <p:nvCxnSpPr>
          <p:cNvPr id="12301" name="AutoShape 1042"/>
          <p:cNvCxnSpPr>
            <a:cxnSpLocks noChangeShapeType="1"/>
          </p:cNvCxnSpPr>
          <p:nvPr/>
        </p:nvCxnSpPr>
        <p:spPr bwMode="auto">
          <a:xfrm flipH="1">
            <a:off x="1295400" y="1630363"/>
            <a:ext cx="76200" cy="457200"/>
          </a:xfrm>
          <a:prstGeom prst="straightConnector1">
            <a:avLst/>
          </a:prstGeom>
          <a:noFill/>
          <a:ln w="9525">
            <a:solidFill>
              <a:schemeClr val="tx1"/>
            </a:solidFill>
            <a:round/>
            <a:headEnd/>
            <a:tailEnd/>
          </a:ln>
        </p:spPr>
      </p:cxnSp>
      <p:sp>
        <p:nvSpPr>
          <p:cNvPr id="12302" name="Text Box 1050"/>
          <p:cNvSpPr txBox="1">
            <a:spLocks noChangeArrowheads="1"/>
          </p:cNvSpPr>
          <p:nvPr/>
        </p:nvSpPr>
        <p:spPr bwMode="auto">
          <a:xfrm>
            <a:off x="2286000" y="1249363"/>
            <a:ext cx="1752600" cy="366712"/>
          </a:xfrm>
          <a:prstGeom prst="rect">
            <a:avLst/>
          </a:prstGeom>
          <a:noFill/>
          <a:ln w="9525">
            <a:noFill/>
            <a:miter lim="800000"/>
            <a:headEnd/>
            <a:tailEnd/>
          </a:ln>
        </p:spPr>
        <p:txBody>
          <a:bodyPr>
            <a:spAutoFit/>
          </a:bodyPr>
          <a:lstStyle/>
          <a:p>
            <a:pPr>
              <a:spcBef>
                <a:spcPct val="50000"/>
              </a:spcBef>
            </a:pPr>
            <a:endParaRPr lang="en-US"/>
          </a:p>
        </p:txBody>
      </p:sp>
      <p:sp>
        <p:nvSpPr>
          <p:cNvPr id="12303" name="Text Box 1051"/>
          <p:cNvSpPr txBox="1">
            <a:spLocks noChangeArrowheads="1"/>
          </p:cNvSpPr>
          <p:nvPr/>
        </p:nvSpPr>
        <p:spPr bwMode="auto">
          <a:xfrm>
            <a:off x="3657600" y="1295400"/>
            <a:ext cx="1676400" cy="366713"/>
          </a:xfrm>
          <a:prstGeom prst="rect">
            <a:avLst/>
          </a:prstGeom>
          <a:noFill/>
          <a:ln w="9525">
            <a:noFill/>
            <a:miter lim="800000"/>
            <a:headEnd/>
            <a:tailEnd/>
          </a:ln>
        </p:spPr>
        <p:txBody>
          <a:bodyPr>
            <a:spAutoFit/>
          </a:bodyPr>
          <a:lstStyle/>
          <a:p>
            <a:pPr>
              <a:spcBef>
                <a:spcPct val="50000"/>
              </a:spcBef>
            </a:pPr>
            <a:r>
              <a:rPr lang="en-US"/>
              <a:t>Genome 1</a:t>
            </a:r>
          </a:p>
        </p:txBody>
      </p:sp>
      <p:sp>
        <p:nvSpPr>
          <p:cNvPr id="12304" name="Text Box 1052"/>
          <p:cNvSpPr txBox="1">
            <a:spLocks noChangeArrowheads="1"/>
          </p:cNvSpPr>
          <p:nvPr/>
        </p:nvSpPr>
        <p:spPr bwMode="auto">
          <a:xfrm>
            <a:off x="3657600" y="3048000"/>
            <a:ext cx="1676400" cy="366713"/>
          </a:xfrm>
          <a:prstGeom prst="rect">
            <a:avLst/>
          </a:prstGeom>
          <a:noFill/>
          <a:ln w="9525">
            <a:noFill/>
            <a:miter lim="800000"/>
            <a:headEnd/>
            <a:tailEnd/>
          </a:ln>
        </p:spPr>
        <p:txBody>
          <a:bodyPr>
            <a:spAutoFit/>
          </a:bodyPr>
          <a:lstStyle/>
          <a:p>
            <a:pPr>
              <a:spcBef>
                <a:spcPct val="50000"/>
              </a:spcBef>
            </a:pPr>
            <a:r>
              <a:rPr lang="en-US"/>
              <a:t>Genome 2</a:t>
            </a:r>
          </a:p>
        </p:txBody>
      </p:sp>
      <p:sp>
        <p:nvSpPr>
          <p:cNvPr id="12305" name="Line 1057"/>
          <p:cNvSpPr>
            <a:spLocks noChangeShapeType="1"/>
          </p:cNvSpPr>
          <p:nvPr/>
        </p:nvSpPr>
        <p:spPr bwMode="auto">
          <a:xfrm>
            <a:off x="3657600" y="1858963"/>
            <a:ext cx="1524000" cy="0"/>
          </a:xfrm>
          <a:prstGeom prst="line">
            <a:avLst/>
          </a:prstGeom>
          <a:noFill/>
          <a:ln w="9525">
            <a:solidFill>
              <a:schemeClr val="tx1"/>
            </a:solidFill>
            <a:round/>
            <a:headEnd/>
            <a:tailEnd/>
          </a:ln>
        </p:spPr>
        <p:txBody>
          <a:bodyPr/>
          <a:lstStyle/>
          <a:p>
            <a:endParaRPr lang="en-IN"/>
          </a:p>
        </p:txBody>
      </p:sp>
      <p:sp>
        <p:nvSpPr>
          <p:cNvPr id="12306" name="AutoShape 1058"/>
          <p:cNvSpPr>
            <a:spLocks noChangeArrowheads="1"/>
          </p:cNvSpPr>
          <p:nvPr/>
        </p:nvSpPr>
        <p:spPr bwMode="auto">
          <a:xfrm>
            <a:off x="5257800" y="2620963"/>
            <a:ext cx="990600" cy="381000"/>
          </a:xfrm>
          <a:prstGeom prst="rightArrow">
            <a:avLst>
              <a:gd name="adj1" fmla="val 50000"/>
              <a:gd name="adj2" fmla="val 65000"/>
            </a:avLst>
          </a:prstGeom>
          <a:solidFill>
            <a:srgbClr val="00FF00"/>
          </a:solidFill>
          <a:ln w="9525">
            <a:solidFill>
              <a:schemeClr val="tx1"/>
            </a:solidFill>
            <a:miter lim="800000"/>
            <a:headEnd/>
            <a:tailEnd/>
          </a:ln>
        </p:spPr>
        <p:txBody>
          <a:bodyPr wrap="none" anchor="ctr"/>
          <a:lstStyle/>
          <a:p>
            <a:pPr algn="ctr"/>
            <a:r>
              <a:rPr lang="en-US" sz="2000"/>
              <a:t>D</a:t>
            </a:r>
            <a:r>
              <a:rPr lang="en-US" sz="2000" baseline="-25000"/>
              <a:t>1</a:t>
            </a:r>
            <a:endParaRPr lang="en-US" sz="2000"/>
          </a:p>
        </p:txBody>
      </p:sp>
      <p:sp>
        <p:nvSpPr>
          <p:cNvPr id="12307" name="AutoShape 1059"/>
          <p:cNvSpPr>
            <a:spLocks noChangeArrowheads="1"/>
          </p:cNvSpPr>
          <p:nvPr/>
        </p:nvSpPr>
        <p:spPr bwMode="auto">
          <a:xfrm>
            <a:off x="7239000" y="2620963"/>
            <a:ext cx="990600" cy="381000"/>
          </a:xfrm>
          <a:prstGeom prst="rightArrow">
            <a:avLst>
              <a:gd name="adj1" fmla="val 50000"/>
              <a:gd name="adj2" fmla="val 65000"/>
            </a:avLst>
          </a:prstGeom>
          <a:solidFill>
            <a:srgbClr val="00FFFF"/>
          </a:solidFill>
          <a:ln w="9525">
            <a:solidFill>
              <a:schemeClr val="tx1"/>
            </a:solidFill>
            <a:miter lim="800000"/>
            <a:headEnd/>
            <a:tailEnd/>
          </a:ln>
        </p:spPr>
        <p:txBody>
          <a:bodyPr wrap="none" anchor="ctr"/>
          <a:lstStyle/>
          <a:p>
            <a:pPr algn="ctr"/>
            <a:r>
              <a:rPr lang="en-US" sz="2000"/>
              <a:t>E</a:t>
            </a:r>
            <a:r>
              <a:rPr lang="en-US" sz="2000" baseline="-25000"/>
              <a:t>1</a:t>
            </a:r>
            <a:endParaRPr lang="en-US" sz="2000"/>
          </a:p>
        </p:txBody>
      </p:sp>
      <p:sp>
        <p:nvSpPr>
          <p:cNvPr id="12308" name="Line 1060"/>
          <p:cNvSpPr>
            <a:spLocks noChangeShapeType="1"/>
          </p:cNvSpPr>
          <p:nvPr/>
        </p:nvSpPr>
        <p:spPr bwMode="auto">
          <a:xfrm>
            <a:off x="3733800" y="2849563"/>
            <a:ext cx="1524000" cy="0"/>
          </a:xfrm>
          <a:prstGeom prst="line">
            <a:avLst/>
          </a:prstGeom>
          <a:noFill/>
          <a:ln w="9525">
            <a:solidFill>
              <a:schemeClr val="tx1"/>
            </a:solidFill>
            <a:round/>
            <a:headEnd/>
            <a:tailEnd/>
          </a:ln>
        </p:spPr>
        <p:txBody>
          <a:bodyPr/>
          <a:lstStyle/>
          <a:p>
            <a:endParaRPr lang="en-IN"/>
          </a:p>
        </p:txBody>
      </p:sp>
      <p:cxnSp>
        <p:nvCxnSpPr>
          <p:cNvPr id="12309" name="AutoShape 1062"/>
          <p:cNvCxnSpPr>
            <a:cxnSpLocks noChangeShapeType="1"/>
          </p:cNvCxnSpPr>
          <p:nvPr/>
        </p:nvCxnSpPr>
        <p:spPr bwMode="auto">
          <a:xfrm>
            <a:off x="2133600" y="2163763"/>
            <a:ext cx="0" cy="457200"/>
          </a:xfrm>
          <a:prstGeom prst="straightConnector1">
            <a:avLst/>
          </a:prstGeom>
          <a:noFill/>
          <a:ln w="9525">
            <a:solidFill>
              <a:schemeClr val="tx1"/>
            </a:solidFill>
            <a:round/>
            <a:headEnd type="triangle" w="med" len="med"/>
            <a:tailEnd type="triangle" w="med" len="med"/>
          </a:ln>
        </p:spPr>
      </p:cxnSp>
      <p:cxnSp>
        <p:nvCxnSpPr>
          <p:cNvPr id="12310" name="AutoShape 1063"/>
          <p:cNvCxnSpPr>
            <a:cxnSpLocks noChangeShapeType="1"/>
          </p:cNvCxnSpPr>
          <p:nvPr/>
        </p:nvCxnSpPr>
        <p:spPr bwMode="auto">
          <a:xfrm>
            <a:off x="3048000" y="2163763"/>
            <a:ext cx="0" cy="457200"/>
          </a:xfrm>
          <a:prstGeom prst="straightConnector1">
            <a:avLst/>
          </a:prstGeom>
          <a:noFill/>
          <a:ln w="9525">
            <a:solidFill>
              <a:schemeClr val="tx1"/>
            </a:solidFill>
            <a:round/>
            <a:headEnd type="triangle" w="med" len="med"/>
            <a:tailEnd type="triangle" w="med" len="med"/>
          </a:ln>
        </p:spPr>
      </p:cxnSp>
      <p:cxnSp>
        <p:nvCxnSpPr>
          <p:cNvPr id="12311" name="AutoShape 1064"/>
          <p:cNvCxnSpPr>
            <a:cxnSpLocks noChangeShapeType="1"/>
          </p:cNvCxnSpPr>
          <p:nvPr/>
        </p:nvCxnSpPr>
        <p:spPr bwMode="auto">
          <a:xfrm>
            <a:off x="5638800" y="2087563"/>
            <a:ext cx="0" cy="457200"/>
          </a:xfrm>
          <a:prstGeom prst="straightConnector1">
            <a:avLst/>
          </a:prstGeom>
          <a:noFill/>
          <a:ln w="9525">
            <a:solidFill>
              <a:schemeClr val="tx1"/>
            </a:solidFill>
            <a:round/>
            <a:headEnd type="triangle" w="med" len="med"/>
            <a:tailEnd type="triangle" w="med" len="med"/>
          </a:ln>
        </p:spPr>
      </p:cxnSp>
      <p:cxnSp>
        <p:nvCxnSpPr>
          <p:cNvPr id="12312" name="AutoShape 1065"/>
          <p:cNvCxnSpPr>
            <a:cxnSpLocks noChangeShapeType="1"/>
            <a:stCxn id="12294" idx="2"/>
          </p:cNvCxnSpPr>
          <p:nvPr/>
        </p:nvCxnSpPr>
        <p:spPr bwMode="auto">
          <a:xfrm>
            <a:off x="6915150" y="2011363"/>
            <a:ext cx="400050" cy="609600"/>
          </a:xfrm>
          <a:prstGeom prst="straightConnector1">
            <a:avLst/>
          </a:prstGeom>
          <a:noFill/>
          <a:ln w="9525">
            <a:solidFill>
              <a:schemeClr val="tx1"/>
            </a:solidFill>
            <a:round/>
            <a:headEnd type="triangle" w="med" len="med"/>
            <a:tailEnd type="triangle" w="med" len="med"/>
          </a:ln>
        </p:spPr>
      </p:cxnSp>
      <p:sp>
        <p:nvSpPr>
          <p:cNvPr id="12313" name="Line 1066"/>
          <p:cNvSpPr>
            <a:spLocks noChangeShapeType="1"/>
          </p:cNvSpPr>
          <p:nvPr/>
        </p:nvSpPr>
        <p:spPr bwMode="auto">
          <a:xfrm>
            <a:off x="533400" y="2925763"/>
            <a:ext cx="1219200" cy="0"/>
          </a:xfrm>
          <a:prstGeom prst="line">
            <a:avLst/>
          </a:prstGeom>
          <a:noFill/>
          <a:ln w="9525">
            <a:solidFill>
              <a:schemeClr val="tx1"/>
            </a:solidFill>
            <a:round/>
            <a:headEnd/>
            <a:tailEnd/>
          </a:ln>
        </p:spPr>
        <p:txBody>
          <a:bodyPr/>
          <a:lstStyle/>
          <a:p>
            <a:endParaRPr lang="en-IN"/>
          </a:p>
        </p:txBody>
      </p:sp>
      <p:sp>
        <p:nvSpPr>
          <p:cNvPr id="12314" name="Text Box 1067"/>
          <p:cNvSpPr txBox="1">
            <a:spLocks noChangeArrowheads="1"/>
          </p:cNvSpPr>
          <p:nvPr/>
        </p:nvSpPr>
        <p:spPr bwMode="auto">
          <a:xfrm>
            <a:off x="3733800" y="2468563"/>
            <a:ext cx="914400" cy="366712"/>
          </a:xfrm>
          <a:prstGeom prst="rect">
            <a:avLst/>
          </a:prstGeom>
          <a:noFill/>
          <a:ln w="9525">
            <a:noFill/>
            <a:miter lim="800000"/>
            <a:headEnd/>
            <a:tailEnd/>
          </a:ln>
        </p:spPr>
        <p:txBody>
          <a:bodyPr>
            <a:spAutoFit/>
          </a:bodyPr>
          <a:lstStyle/>
          <a:p>
            <a:pPr>
              <a:spcBef>
                <a:spcPct val="50000"/>
              </a:spcBef>
            </a:pPr>
            <a:endParaRPr lang="en-US"/>
          </a:p>
        </p:txBody>
      </p:sp>
      <p:sp>
        <p:nvSpPr>
          <p:cNvPr id="12315" name="Text Box 1072"/>
          <p:cNvSpPr txBox="1">
            <a:spLocks noChangeArrowheads="1"/>
          </p:cNvSpPr>
          <p:nvPr/>
        </p:nvSpPr>
        <p:spPr bwMode="auto">
          <a:xfrm>
            <a:off x="1660525" y="6086475"/>
            <a:ext cx="184150" cy="366713"/>
          </a:xfrm>
          <a:prstGeom prst="rect">
            <a:avLst/>
          </a:prstGeom>
          <a:noFill/>
          <a:ln w="9525">
            <a:noFill/>
            <a:miter lim="800000"/>
            <a:headEnd/>
            <a:tailEnd/>
          </a:ln>
        </p:spPr>
        <p:txBody>
          <a:bodyPr wrap="none">
            <a:spAutoFit/>
          </a:bodyPr>
          <a:lstStyle/>
          <a:p>
            <a:endParaRPr lang="en-US"/>
          </a:p>
        </p:txBody>
      </p:sp>
      <p:sp>
        <p:nvSpPr>
          <p:cNvPr id="12316" name="Line 1075"/>
          <p:cNvSpPr>
            <a:spLocks noChangeShapeType="1"/>
          </p:cNvSpPr>
          <p:nvPr/>
        </p:nvSpPr>
        <p:spPr bwMode="auto">
          <a:xfrm flipH="1">
            <a:off x="4800600" y="2697163"/>
            <a:ext cx="152400" cy="304800"/>
          </a:xfrm>
          <a:prstGeom prst="line">
            <a:avLst/>
          </a:prstGeom>
          <a:noFill/>
          <a:ln w="9525">
            <a:solidFill>
              <a:schemeClr val="tx1"/>
            </a:solidFill>
            <a:round/>
            <a:headEnd/>
            <a:tailEnd/>
          </a:ln>
        </p:spPr>
        <p:txBody>
          <a:bodyPr/>
          <a:lstStyle/>
          <a:p>
            <a:endParaRPr lang="en-IN"/>
          </a:p>
        </p:txBody>
      </p:sp>
      <p:sp>
        <p:nvSpPr>
          <p:cNvPr id="12317" name="Line 1076"/>
          <p:cNvSpPr>
            <a:spLocks noChangeShapeType="1"/>
          </p:cNvSpPr>
          <p:nvPr/>
        </p:nvSpPr>
        <p:spPr bwMode="auto">
          <a:xfrm flipH="1">
            <a:off x="4953000" y="2697163"/>
            <a:ext cx="152400" cy="304800"/>
          </a:xfrm>
          <a:prstGeom prst="line">
            <a:avLst/>
          </a:prstGeom>
          <a:noFill/>
          <a:ln w="9525">
            <a:solidFill>
              <a:schemeClr val="tx1"/>
            </a:solidFill>
            <a:round/>
            <a:headEnd/>
            <a:tailEnd/>
          </a:ln>
        </p:spPr>
        <p:txBody>
          <a:bodyPr/>
          <a:lstStyle/>
          <a:p>
            <a:endParaRPr lang="en-IN"/>
          </a:p>
        </p:txBody>
      </p:sp>
      <p:sp>
        <p:nvSpPr>
          <p:cNvPr id="12318" name="Line 1077"/>
          <p:cNvSpPr>
            <a:spLocks noChangeShapeType="1"/>
          </p:cNvSpPr>
          <p:nvPr/>
        </p:nvSpPr>
        <p:spPr bwMode="auto">
          <a:xfrm flipH="1">
            <a:off x="4800600" y="1630363"/>
            <a:ext cx="76200" cy="381000"/>
          </a:xfrm>
          <a:prstGeom prst="line">
            <a:avLst/>
          </a:prstGeom>
          <a:noFill/>
          <a:ln w="9525">
            <a:solidFill>
              <a:schemeClr val="tx1"/>
            </a:solidFill>
            <a:round/>
            <a:headEnd/>
            <a:tailEnd/>
          </a:ln>
        </p:spPr>
        <p:txBody>
          <a:bodyPr/>
          <a:lstStyle/>
          <a:p>
            <a:endParaRPr lang="en-IN"/>
          </a:p>
        </p:txBody>
      </p:sp>
      <p:sp>
        <p:nvSpPr>
          <p:cNvPr id="12319" name="Line 1078"/>
          <p:cNvSpPr>
            <a:spLocks noChangeShapeType="1"/>
          </p:cNvSpPr>
          <p:nvPr/>
        </p:nvSpPr>
        <p:spPr bwMode="auto">
          <a:xfrm flipH="1">
            <a:off x="4953000" y="1630363"/>
            <a:ext cx="76200" cy="381000"/>
          </a:xfrm>
          <a:prstGeom prst="line">
            <a:avLst/>
          </a:prstGeom>
          <a:noFill/>
          <a:ln w="9525">
            <a:solidFill>
              <a:schemeClr val="tx1"/>
            </a:solidFill>
            <a:round/>
            <a:headEnd/>
            <a:tailEnd/>
          </a:ln>
        </p:spPr>
        <p:txBody>
          <a:bodyPr/>
          <a:lstStyle/>
          <a:p>
            <a:endParaRPr lang="en-IN"/>
          </a:p>
        </p:txBody>
      </p:sp>
      <p:sp>
        <p:nvSpPr>
          <p:cNvPr id="12320" name="Text Box 1084"/>
          <p:cNvSpPr txBox="1">
            <a:spLocks noChangeArrowheads="1"/>
          </p:cNvSpPr>
          <p:nvPr/>
        </p:nvSpPr>
        <p:spPr bwMode="auto">
          <a:xfrm>
            <a:off x="3124200" y="2239963"/>
            <a:ext cx="2590800" cy="366712"/>
          </a:xfrm>
          <a:prstGeom prst="rect">
            <a:avLst/>
          </a:prstGeom>
          <a:noFill/>
          <a:ln w="9525">
            <a:noFill/>
            <a:miter lim="800000"/>
            <a:headEnd/>
            <a:tailEnd/>
          </a:ln>
        </p:spPr>
        <p:txBody>
          <a:bodyPr>
            <a:spAutoFit/>
          </a:bodyPr>
          <a:lstStyle/>
          <a:p>
            <a:pPr>
              <a:spcBef>
                <a:spcPct val="50000"/>
              </a:spcBef>
            </a:pPr>
            <a:r>
              <a:rPr lang="en-US"/>
              <a:t>Orthologue</a:t>
            </a:r>
          </a:p>
        </p:txBody>
      </p:sp>
      <p:sp>
        <p:nvSpPr>
          <p:cNvPr id="12321" name="Text Box 1088"/>
          <p:cNvSpPr txBox="1">
            <a:spLocks noChangeArrowheads="1"/>
          </p:cNvSpPr>
          <p:nvPr/>
        </p:nvSpPr>
        <p:spPr bwMode="auto">
          <a:xfrm>
            <a:off x="1752600" y="4373563"/>
            <a:ext cx="2286000" cy="366712"/>
          </a:xfrm>
          <a:prstGeom prst="rect">
            <a:avLst/>
          </a:prstGeom>
          <a:noFill/>
          <a:ln w="9525">
            <a:noFill/>
            <a:miter lim="800000"/>
            <a:headEnd/>
            <a:tailEnd/>
          </a:ln>
        </p:spPr>
        <p:txBody>
          <a:bodyPr>
            <a:spAutoFit/>
          </a:bodyPr>
          <a:lstStyle/>
          <a:p>
            <a:pPr>
              <a:spcBef>
                <a:spcPct val="50000"/>
              </a:spcBef>
            </a:pPr>
            <a:endParaRPr lang="en-US"/>
          </a:p>
        </p:txBody>
      </p:sp>
      <p:sp>
        <p:nvSpPr>
          <p:cNvPr id="12322" name="Text Box 1089"/>
          <p:cNvSpPr txBox="1">
            <a:spLocks noChangeArrowheads="1"/>
          </p:cNvSpPr>
          <p:nvPr/>
        </p:nvSpPr>
        <p:spPr bwMode="auto">
          <a:xfrm>
            <a:off x="304800" y="3429000"/>
            <a:ext cx="8458200" cy="3000375"/>
          </a:xfrm>
          <a:prstGeom prst="rect">
            <a:avLst/>
          </a:prstGeom>
          <a:noFill/>
          <a:ln w="9525">
            <a:noFill/>
            <a:miter lim="800000"/>
            <a:headEnd/>
            <a:tailEnd/>
          </a:ln>
        </p:spPr>
        <p:txBody>
          <a:bodyPr>
            <a:spAutoFit/>
          </a:bodyPr>
          <a:lstStyle/>
          <a:p>
            <a:pPr>
              <a:spcBef>
                <a:spcPct val="50000"/>
              </a:spcBef>
            </a:pPr>
            <a:r>
              <a:rPr lang="en-US" sz="1800">
                <a:latin typeface="Bookman Old Style" pitchFamily="18" charset="0"/>
              </a:rPr>
              <a:t>Conditions</a:t>
            </a:r>
          </a:p>
          <a:p>
            <a:pPr lvl="1">
              <a:spcBef>
                <a:spcPct val="50000"/>
              </a:spcBef>
              <a:buFontTx/>
              <a:buChar char="•"/>
            </a:pPr>
            <a:r>
              <a:rPr lang="en-US" sz="1800">
                <a:latin typeface="Bookman Old Style" pitchFamily="18" charset="0"/>
              </a:rPr>
              <a:t>Co-directional transcription (A,B and A1, B1)</a:t>
            </a:r>
          </a:p>
          <a:p>
            <a:pPr lvl="1">
              <a:spcBef>
                <a:spcPct val="50000"/>
              </a:spcBef>
              <a:buFontTx/>
              <a:buChar char="•"/>
            </a:pPr>
            <a:r>
              <a:rPr lang="en-US" sz="1800">
                <a:latin typeface="Bookman Old Style" pitchFamily="18" charset="0"/>
              </a:rPr>
              <a:t>Intergenic distance should be smaller ( less than 300 bp ) (A,B and A1, B1)</a:t>
            </a:r>
          </a:p>
          <a:p>
            <a:pPr lvl="1">
              <a:spcBef>
                <a:spcPct val="50000"/>
              </a:spcBef>
              <a:buFontTx/>
              <a:buChar char="•"/>
            </a:pPr>
            <a:r>
              <a:rPr lang="en-US" sz="1800">
                <a:latin typeface="Bookman Old Style" pitchFamily="18" charset="0"/>
              </a:rPr>
              <a:t>Genes should be orthologous (A,A</a:t>
            </a:r>
            <a:r>
              <a:rPr lang="en-US" sz="1800" baseline="-25000">
                <a:latin typeface="Bookman Old Style" pitchFamily="18" charset="0"/>
              </a:rPr>
              <a:t>1     </a:t>
            </a:r>
            <a:r>
              <a:rPr lang="en-US" sz="1800">
                <a:latin typeface="Bookman Old Style" pitchFamily="18" charset="0"/>
              </a:rPr>
              <a:t>and  B, B</a:t>
            </a:r>
            <a:r>
              <a:rPr lang="en-US" sz="1800" baseline="-25000">
                <a:latin typeface="Bookman Old Style" pitchFamily="18" charset="0"/>
              </a:rPr>
              <a:t>1</a:t>
            </a:r>
            <a:r>
              <a:rPr lang="en-US" sz="1800">
                <a:latin typeface="Bookman Old Style" pitchFamily="18" charset="0"/>
              </a:rPr>
              <a:t>)</a:t>
            </a:r>
          </a:p>
          <a:p>
            <a:pPr lvl="1">
              <a:spcBef>
                <a:spcPct val="50000"/>
              </a:spcBef>
              <a:buFontTx/>
              <a:buChar char="•"/>
            </a:pPr>
            <a:r>
              <a:rPr lang="en-US" sz="1800">
                <a:latin typeface="Bookman Old Style" pitchFamily="18" charset="0"/>
              </a:rPr>
              <a:t>Score = Number of orthologous gene pairs + sum of phylogenetic distances  </a:t>
            </a:r>
          </a:p>
          <a:p>
            <a:pPr lvl="1">
              <a:spcBef>
                <a:spcPct val="50000"/>
              </a:spcBef>
            </a:pPr>
            <a:endParaRPr lang="en-US" sz="1800">
              <a:latin typeface="Bookman Old Style" pitchFamily="18" charset="0"/>
            </a:endParaRPr>
          </a:p>
        </p:txBody>
      </p:sp>
      <p:sp>
        <p:nvSpPr>
          <p:cNvPr id="12323" name="Line 1090"/>
          <p:cNvSpPr>
            <a:spLocks noChangeShapeType="1"/>
          </p:cNvSpPr>
          <p:nvPr/>
        </p:nvSpPr>
        <p:spPr bwMode="auto">
          <a:xfrm>
            <a:off x="6248400" y="2849563"/>
            <a:ext cx="990600" cy="0"/>
          </a:xfrm>
          <a:prstGeom prst="line">
            <a:avLst/>
          </a:prstGeom>
          <a:noFill/>
          <a:ln w="9525">
            <a:solidFill>
              <a:schemeClr val="tx1"/>
            </a:solidFill>
            <a:round/>
            <a:headEnd/>
            <a:tailEnd/>
          </a:ln>
        </p:spPr>
        <p:txBody>
          <a:bodyPr/>
          <a:lstStyle/>
          <a:p>
            <a:endParaRPr lang="en-IN"/>
          </a:p>
        </p:txBody>
      </p:sp>
      <p:sp>
        <p:nvSpPr>
          <p:cNvPr id="12324" name="Line 1092"/>
          <p:cNvSpPr>
            <a:spLocks noChangeShapeType="1"/>
          </p:cNvSpPr>
          <p:nvPr/>
        </p:nvSpPr>
        <p:spPr bwMode="auto">
          <a:xfrm flipH="1">
            <a:off x="6705600" y="2697163"/>
            <a:ext cx="76200" cy="304800"/>
          </a:xfrm>
          <a:prstGeom prst="line">
            <a:avLst/>
          </a:prstGeom>
          <a:noFill/>
          <a:ln w="9525">
            <a:solidFill>
              <a:schemeClr val="tx1"/>
            </a:solidFill>
            <a:round/>
            <a:headEnd/>
            <a:tailEnd/>
          </a:ln>
        </p:spPr>
        <p:txBody>
          <a:bodyPr/>
          <a:lstStyle/>
          <a:p>
            <a:endParaRPr lang="en-IN"/>
          </a:p>
        </p:txBody>
      </p:sp>
      <p:sp>
        <p:nvSpPr>
          <p:cNvPr id="12325" name="Line 1093"/>
          <p:cNvSpPr>
            <a:spLocks noChangeShapeType="1"/>
          </p:cNvSpPr>
          <p:nvPr/>
        </p:nvSpPr>
        <p:spPr bwMode="auto">
          <a:xfrm flipH="1">
            <a:off x="6858000" y="2697163"/>
            <a:ext cx="76200" cy="304800"/>
          </a:xfrm>
          <a:prstGeom prst="line">
            <a:avLst/>
          </a:prstGeom>
          <a:noFill/>
          <a:ln w="9525">
            <a:solidFill>
              <a:schemeClr val="tx1"/>
            </a:solidFill>
            <a:round/>
            <a:headEnd/>
            <a:tailEnd/>
          </a:ln>
        </p:spPr>
        <p:txBody>
          <a:bodyPr/>
          <a:lstStyle/>
          <a:p>
            <a:endParaRPr lang="en-IN"/>
          </a:p>
        </p:txBody>
      </p:sp>
      <p:sp>
        <p:nvSpPr>
          <p:cNvPr id="12326" name="Text Box 1094"/>
          <p:cNvSpPr txBox="1">
            <a:spLocks noChangeArrowheads="1"/>
          </p:cNvSpPr>
          <p:nvPr/>
        </p:nvSpPr>
        <p:spPr bwMode="auto">
          <a:xfrm>
            <a:off x="2438400" y="3078163"/>
            <a:ext cx="685800" cy="366712"/>
          </a:xfrm>
          <a:prstGeom prst="rect">
            <a:avLst/>
          </a:prstGeom>
          <a:noFill/>
          <a:ln w="9525">
            <a:noFill/>
            <a:miter lim="800000"/>
            <a:headEnd/>
            <a:tailEnd/>
          </a:ln>
        </p:spPr>
        <p:txBody>
          <a:bodyPr>
            <a:spAutoFit/>
          </a:bodyPr>
          <a:lstStyle/>
          <a:p>
            <a:pPr>
              <a:spcBef>
                <a:spcPct val="50000"/>
              </a:spcBef>
            </a:pPr>
            <a:endParaRPr lang="en-US"/>
          </a:p>
        </p:txBody>
      </p:sp>
      <p:sp>
        <p:nvSpPr>
          <p:cNvPr id="12327" name="Text Box 1095"/>
          <p:cNvSpPr txBox="1">
            <a:spLocks noChangeArrowheads="1"/>
          </p:cNvSpPr>
          <p:nvPr/>
        </p:nvSpPr>
        <p:spPr bwMode="auto">
          <a:xfrm>
            <a:off x="5638800" y="5910263"/>
            <a:ext cx="3505200" cy="338137"/>
          </a:xfrm>
          <a:prstGeom prst="rect">
            <a:avLst/>
          </a:prstGeom>
          <a:noFill/>
          <a:ln w="9525">
            <a:noFill/>
            <a:miter lim="800000"/>
            <a:headEnd/>
            <a:tailEnd/>
          </a:ln>
        </p:spPr>
        <p:txBody>
          <a:bodyPr>
            <a:spAutoFit/>
          </a:bodyPr>
          <a:lstStyle/>
          <a:p>
            <a:pPr>
              <a:spcBef>
                <a:spcPct val="50000"/>
              </a:spcBef>
            </a:pPr>
            <a:r>
              <a:rPr lang="en-US" sz="1600"/>
              <a:t>Overbreek </a:t>
            </a:r>
            <a:r>
              <a:rPr lang="en-US" sz="1600" i="1"/>
              <a:t>at al</a:t>
            </a:r>
            <a:r>
              <a:rPr lang="en-US" sz="1600"/>
              <a:t>., </a:t>
            </a:r>
            <a:r>
              <a:rPr lang="en-US" sz="1600" i="1"/>
              <a:t>in silico</a:t>
            </a:r>
            <a:r>
              <a:rPr lang="en-US" sz="1600"/>
              <a:t> </a:t>
            </a:r>
            <a:r>
              <a:rPr lang="en-US" sz="1600" i="1"/>
              <a:t>Biology</a:t>
            </a:r>
            <a:r>
              <a:rPr lang="en-US" sz="1600"/>
              <a:t>, 1998</a:t>
            </a:r>
          </a:p>
        </p:txBody>
      </p:sp>
      <p:sp>
        <p:nvSpPr>
          <p:cNvPr id="12328" name="Text Box 1096"/>
          <p:cNvSpPr txBox="1">
            <a:spLocks noChangeArrowheads="1"/>
          </p:cNvSpPr>
          <p:nvPr/>
        </p:nvSpPr>
        <p:spPr bwMode="auto">
          <a:xfrm>
            <a:off x="762000" y="868363"/>
            <a:ext cx="5486400" cy="461962"/>
          </a:xfrm>
          <a:prstGeom prst="rect">
            <a:avLst/>
          </a:prstGeom>
          <a:noFill/>
          <a:ln w="9525">
            <a:noFill/>
            <a:miter lim="800000"/>
            <a:headEnd/>
            <a:tailEnd/>
          </a:ln>
        </p:spPr>
        <p:txBody>
          <a:bodyPr>
            <a:spAutoFit/>
          </a:bodyPr>
          <a:lstStyle/>
          <a:p>
            <a:pPr>
              <a:spcBef>
                <a:spcPct val="50000"/>
              </a:spcBef>
              <a:buFontTx/>
              <a:buChar char="•"/>
            </a:pPr>
            <a:r>
              <a:rPr lang="en-US">
                <a:latin typeface="Bookman Old Style" pitchFamily="18" charset="0"/>
              </a:rPr>
              <a:t>Co-directional transcription</a:t>
            </a: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457200" y="228600"/>
            <a:ext cx="8229600" cy="1143000"/>
          </a:xfrm>
          <a:prstGeom prst="rect">
            <a:avLst/>
          </a:prstGeom>
          <a:noFill/>
          <a:ln>
            <a:miter lim="800000"/>
            <a:headEnd/>
            <a:tailEnd/>
          </a:ln>
        </p:spPr>
        <p:txBody>
          <a:bodyPr/>
          <a:lstStyle/>
          <a:p>
            <a:pPr algn="ctr" eaLnBrk="0" hangingPunct="0">
              <a:defRPr/>
            </a:pPr>
            <a:r>
              <a:rPr lang="en-US" sz="2800" b="1" kern="0">
                <a:solidFill>
                  <a:srgbClr val="0000FF"/>
                </a:solidFill>
                <a:latin typeface="Bookman Old Style" pitchFamily="18" charset="0"/>
                <a:ea typeface="+mj-ea"/>
                <a:cs typeface="+mj-cs"/>
              </a:rPr>
              <a:t>Phylogenetic profiles</a:t>
            </a:r>
          </a:p>
        </p:txBody>
      </p:sp>
      <p:sp>
        <p:nvSpPr>
          <p:cNvPr id="3" name="Rectangle 5"/>
          <p:cNvSpPr txBox="1">
            <a:spLocks noChangeArrowheads="1"/>
          </p:cNvSpPr>
          <p:nvPr/>
        </p:nvSpPr>
        <p:spPr>
          <a:xfrm>
            <a:off x="457200" y="1600200"/>
            <a:ext cx="8229600" cy="4525963"/>
          </a:xfrm>
          <a:prstGeom prst="rect">
            <a:avLst/>
          </a:prstGeom>
        </p:spPr>
        <p:txBody>
          <a:bodyPr/>
          <a:lstStyle/>
          <a:p>
            <a:pPr marL="342900" indent="-342900" eaLnBrk="0" hangingPunct="0">
              <a:spcBef>
                <a:spcPct val="20000"/>
              </a:spcBef>
              <a:buFontTx/>
              <a:buChar char="•"/>
              <a:defRPr/>
            </a:pPr>
            <a:r>
              <a:rPr lang="en-US" sz="2000" kern="0">
                <a:effectLst>
                  <a:outerShdw blurRad="38100" dist="38100" dir="2700000" algn="tl">
                    <a:srgbClr val="C0C0C0"/>
                  </a:outerShdw>
                </a:effectLst>
                <a:latin typeface="Bookman Old Style" pitchFamily="18" charset="0"/>
              </a:rPr>
              <a:t>Principle </a:t>
            </a:r>
          </a:p>
          <a:p>
            <a:pPr marL="742950" lvl="1" indent="-285750" eaLnBrk="0" hangingPunct="0">
              <a:spcBef>
                <a:spcPct val="20000"/>
              </a:spcBef>
              <a:buFontTx/>
              <a:buChar char="–"/>
              <a:defRPr/>
            </a:pPr>
            <a:r>
              <a:rPr lang="en-US" sz="2000" kern="0">
                <a:effectLst>
                  <a:outerShdw blurRad="38100" dist="38100" dir="2700000" algn="tl">
                    <a:srgbClr val="C0C0C0"/>
                  </a:outerShdw>
                </a:effectLst>
                <a:latin typeface="Bookman Old Style" pitchFamily="18" charset="0"/>
              </a:rPr>
              <a:t>During evolution, functionally linked proteins tend be preserved or eliminated</a:t>
            </a:r>
          </a:p>
          <a:p>
            <a:pPr marL="342900" indent="-342900" eaLnBrk="0" hangingPunct="0">
              <a:spcBef>
                <a:spcPct val="20000"/>
              </a:spcBef>
              <a:buFontTx/>
              <a:buChar char="•"/>
              <a:defRPr/>
            </a:pPr>
            <a:r>
              <a:rPr lang="en-US" sz="2000" kern="0">
                <a:effectLst>
                  <a:outerShdw blurRad="38100" dist="38100" dir="2700000" algn="tl">
                    <a:srgbClr val="C0C0C0"/>
                  </a:outerShdw>
                </a:effectLst>
                <a:latin typeface="Bookman Old Style" pitchFamily="18" charset="0"/>
              </a:rPr>
              <a:t>Method</a:t>
            </a:r>
          </a:p>
          <a:p>
            <a:pPr marL="742950" lvl="1" indent="-285750" eaLnBrk="0" hangingPunct="0">
              <a:spcBef>
                <a:spcPct val="20000"/>
              </a:spcBef>
              <a:buFontTx/>
              <a:buChar char="–"/>
              <a:defRPr/>
            </a:pPr>
            <a:r>
              <a:rPr lang="en-US" sz="2000" kern="0">
                <a:effectLst>
                  <a:outerShdw blurRad="38100" dist="38100" dir="2700000" algn="tl">
                    <a:srgbClr val="C0C0C0"/>
                  </a:outerShdw>
                </a:effectLst>
                <a:latin typeface="Bookman Old Style" pitchFamily="18" charset="0"/>
              </a:rPr>
              <a:t>phylogenetic profile is a string that encodes  presence  or absence of a protein in every known genome</a:t>
            </a:r>
          </a:p>
          <a:p>
            <a:pPr marL="742950" lvl="1" indent="-285750" eaLnBrk="0" hangingPunct="0">
              <a:spcBef>
                <a:spcPct val="20000"/>
              </a:spcBef>
              <a:buFontTx/>
              <a:buChar char="–"/>
              <a:defRPr/>
            </a:pPr>
            <a:r>
              <a:rPr lang="en-US" sz="2000" kern="0">
                <a:effectLst>
                  <a:outerShdw blurRad="38100" dist="38100" dir="2700000" algn="tl">
                    <a:srgbClr val="C0C0C0"/>
                  </a:outerShdw>
                </a:effectLst>
                <a:latin typeface="Bookman Old Style" pitchFamily="18" charset="0"/>
              </a:rPr>
              <a:t>Proteins having similar or matching profiles strongly tend to be  functionally linked</a:t>
            </a:r>
          </a:p>
          <a:p>
            <a:pPr marL="742950" lvl="1" indent="-285750" eaLnBrk="0" hangingPunct="0">
              <a:spcBef>
                <a:spcPct val="20000"/>
              </a:spcBef>
              <a:buFontTx/>
              <a:buChar char="–"/>
              <a:defRPr/>
            </a:pPr>
            <a:r>
              <a:rPr lang="en-US" sz="2000" kern="0">
                <a:effectLst>
                  <a:outerShdw blurRad="38100" dist="38100" dir="2700000" algn="tl">
                    <a:srgbClr val="C0C0C0"/>
                  </a:outerShdw>
                </a:effectLst>
                <a:latin typeface="Bookman Old Style" pitchFamily="18" charset="0"/>
              </a:rPr>
              <a:t>Assign the function to uncharacterized proteins by examining the function of protein with similar profile.</a:t>
            </a:r>
          </a:p>
          <a:p>
            <a:pPr marL="342900" indent="-342900" eaLnBrk="0" hangingPunct="0">
              <a:spcBef>
                <a:spcPct val="20000"/>
              </a:spcBef>
              <a:buFontTx/>
              <a:buChar char="•"/>
              <a:defRPr/>
            </a:pPr>
            <a:endParaRPr lang="en-US" sz="2000" kern="0" dirty="0">
              <a:effectLst>
                <a:outerShdw blurRad="38100" dist="38100" dir="2700000" algn="tl">
                  <a:srgbClr val="C0C0C0"/>
                </a:outerShdw>
              </a:effectLst>
              <a:latin typeface="Bookman Old Style" pitchFamily="18" charset="0"/>
            </a:endParaRPr>
          </a:p>
        </p:txBody>
      </p:sp>
      <p:sp>
        <p:nvSpPr>
          <p:cNvPr id="13316" name="Text Box 7"/>
          <p:cNvSpPr txBox="1">
            <a:spLocks noChangeArrowheads="1"/>
          </p:cNvSpPr>
          <p:nvPr/>
        </p:nvSpPr>
        <p:spPr bwMode="auto">
          <a:xfrm>
            <a:off x="5334000" y="5867400"/>
            <a:ext cx="3505200" cy="338138"/>
          </a:xfrm>
          <a:prstGeom prst="rect">
            <a:avLst/>
          </a:prstGeom>
          <a:noFill/>
          <a:ln w="9525">
            <a:noFill/>
            <a:miter lim="800000"/>
            <a:headEnd/>
            <a:tailEnd/>
          </a:ln>
        </p:spPr>
        <p:txBody>
          <a:bodyPr>
            <a:spAutoFit/>
          </a:bodyPr>
          <a:lstStyle/>
          <a:p>
            <a:pPr>
              <a:spcBef>
                <a:spcPct val="50000"/>
              </a:spcBef>
            </a:pPr>
            <a:r>
              <a:rPr lang="en-US" sz="1600">
                <a:latin typeface="Bookman Old Style" pitchFamily="18" charset="0"/>
              </a:rPr>
              <a:t>Pellegrini </a:t>
            </a:r>
            <a:r>
              <a:rPr lang="en-US" sz="1600" i="1">
                <a:latin typeface="Bookman Old Style" pitchFamily="18" charset="0"/>
              </a:rPr>
              <a:t>et al.,</a:t>
            </a:r>
            <a:r>
              <a:rPr lang="en-US" sz="1600">
                <a:latin typeface="Bookman Old Style" pitchFamily="18" charset="0"/>
              </a:rPr>
              <a:t> </a:t>
            </a:r>
            <a:r>
              <a:rPr lang="en-US" sz="1600" i="1">
                <a:latin typeface="Bookman Old Style" pitchFamily="18" charset="0"/>
              </a:rPr>
              <a:t>PNAS</a:t>
            </a:r>
            <a:r>
              <a:rPr lang="en-US" sz="1600">
                <a:latin typeface="Bookman Old Style" pitchFamily="18" charset="0"/>
              </a:rPr>
              <a:t>, 1999</a:t>
            </a: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bwMode="auto">
          <a:xfrm>
            <a:off x="457200" y="274638"/>
            <a:ext cx="8229600" cy="1143000"/>
          </a:xfrm>
          <a:prstGeom prst="rect">
            <a:avLst/>
          </a:prstGeom>
          <a:noFill/>
          <a:ln>
            <a:miter lim="800000"/>
            <a:headEnd/>
            <a:tailEnd/>
          </a:ln>
        </p:spPr>
        <p:txBody>
          <a:bodyPr/>
          <a:lstStyle/>
          <a:p>
            <a:pPr algn="ctr" eaLnBrk="0" hangingPunct="0">
              <a:defRPr/>
            </a:pPr>
            <a:r>
              <a:rPr lang="en-US" sz="3600" b="1" kern="0">
                <a:solidFill>
                  <a:srgbClr val="0000FF"/>
                </a:solidFill>
                <a:latin typeface="Bookman Old Style" pitchFamily="18" charset="0"/>
                <a:ea typeface="+mj-ea"/>
                <a:cs typeface="+mj-cs"/>
              </a:rPr>
              <a:t>Phylogenetic profiles</a:t>
            </a:r>
          </a:p>
        </p:txBody>
      </p:sp>
      <p:pic>
        <p:nvPicPr>
          <p:cNvPr id="14339" name="Picture 4"/>
          <p:cNvPicPr>
            <a:picLocks noChangeAspect="1" noChangeArrowheads="1"/>
          </p:cNvPicPr>
          <p:nvPr/>
        </p:nvPicPr>
        <p:blipFill>
          <a:blip r:embed="rId2"/>
          <a:srcRect/>
          <a:stretch>
            <a:fillRect/>
          </a:stretch>
        </p:blipFill>
        <p:spPr bwMode="auto">
          <a:xfrm>
            <a:off x="1066800" y="1447800"/>
            <a:ext cx="6477000" cy="4232275"/>
          </a:xfrm>
          <a:prstGeom prst="rect">
            <a:avLst/>
          </a:prstGeom>
          <a:noFill/>
          <a:ln w="9525">
            <a:noFill/>
            <a:miter lim="800000"/>
            <a:headEnd/>
            <a:tailEnd/>
          </a:ln>
        </p:spPr>
      </p:pic>
      <p:sp>
        <p:nvSpPr>
          <p:cNvPr id="14340" name="Text Box 7"/>
          <p:cNvSpPr txBox="1">
            <a:spLocks noChangeArrowheads="1"/>
          </p:cNvSpPr>
          <p:nvPr/>
        </p:nvSpPr>
        <p:spPr bwMode="auto">
          <a:xfrm>
            <a:off x="6400800" y="5791200"/>
            <a:ext cx="2590800" cy="338138"/>
          </a:xfrm>
          <a:prstGeom prst="rect">
            <a:avLst/>
          </a:prstGeom>
          <a:noFill/>
          <a:ln w="9525">
            <a:noFill/>
            <a:miter lim="800000"/>
            <a:headEnd/>
            <a:tailEnd/>
          </a:ln>
        </p:spPr>
        <p:txBody>
          <a:bodyPr>
            <a:spAutoFit/>
          </a:bodyPr>
          <a:lstStyle/>
          <a:p>
            <a:pPr>
              <a:spcBef>
                <a:spcPct val="50000"/>
              </a:spcBef>
            </a:pPr>
            <a:r>
              <a:rPr lang="en-US" sz="1600"/>
              <a:t>Pellegrini </a:t>
            </a:r>
            <a:r>
              <a:rPr lang="en-US" sz="1600" i="1"/>
              <a:t>et al.,</a:t>
            </a:r>
            <a:r>
              <a:rPr lang="en-US" sz="1600"/>
              <a:t> </a:t>
            </a:r>
            <a:r>
              <a:rPr lang="en-US" sz="1600" i="1"/>
              <a:t>PNAS</a:t>
            </a:r>
            <a:r>
              <a:rPr lang="en-US" sz="1600"/>
              <a:t>, 1999</a:t>
            </a: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274638"/>
            <a:ext cx="8229600" cy="1143000"/>
          </a:xfrm>
          <a:prstGeom prst="rect">
            <a:avLst/>
          </a:prstGeom>
          <a:noFill/>
          <a:ln>
            <a:miter lim="800000"/>
            <a:headEnd/>
            <a:tailEnd/>
          </a:ln>
        </p:spPr>
        <p:txBody>
          <a:bodyPr/>
          <a:lstStyle/>
          <a:p>
            <a:pPr algn="ctr" eaLnBrk="0" hangingPunct="0">
              <a:defRPr/>
            </a:pPr>
            <a:r>
              <a:rPr lang="en-US" sz="2800" b="1" kern="0">
                <a:solidFill>
                  <a:srgbClr val="0000FF"/>
                </a:solidFill>
                <a:latin typeface="Bookman Old Style" pitchFamily="18" charset="0"/>
                <a:ea typeface="+mj-ea"/>
                <a:cs typeface="+mj-cs"/>
              </a:rPr>
              <a:t>Domain fusion method</a:t>
            </a:r>
          </a:p>
        </p:txBody>
      </p:sp>
      <p:pic>
        <p:nvPicPr>
          <p:cNvPr id="15363" name="Picture 3"/>
          <p:cNvPicPr>
            <a:picLocks noChangeAspect="1" noChangeArrowheads="1"/>
          </p:cNvPicPr>
          <p:nvPr/>
        </p:nvPicPr>
        <p:blipFill>
          <a:blip r:embed="rId2"/>
          <a:srcRect/>
          <a:stretch>
            <a:fillRect/>
          </a:stretch>
        </p:blipFill>
        <p:spPr bwMode="auto">
          <a:xfrm>
            <a:off x="990600" y="1066800"/>
            <a:ext cx="7162800" cy="4724400"/>
          </a:xfrm>
          <a:prstGeom prst="rect">
            <a:avLst/>
          </a:prstGeom>
          <a:noFill/>
          <a:ln w="9525">
            <a:noFill/>
            <a:miter lim="800000"/>
            <a:headEnd/>
            <a:tailEnd/>
          </a:ln>
        </p:spPr>
      </p:pic>
      <p:sp>
        <p:nvSpPr>
          <p:cNvPr id="15364" name="Rectangle 6"/>
          <p:cNvSpPr>
            <a:spLocks noChangeArrowheads="1"/>
          </p:cNvSpPr>
          <p:nvPr/>
        </p:nvSpPr>
        <p:spPr bwMode="auto">
          <a:xfrm>
            <a:off x="6042025" y="5867400"/>
            <a:ext cx="3101975" cy="338138"/>
          </a:xfrm>
          <a:prstGeom prst="rect">
            <a:avLst/>
          </a:prstGeom>
          <a:noFill/>
          <a:ln w="9525">
            <a:noFill/>
            <a:miter lim="800000"/>
            <a:headEnd/>
            <a:tailEnd/>
          </a:ln>
        </p:spPr>
        <p:txBody>
          <a:bodyPr wrap="none">
            <a:spAutoFit/>
          </a:bodyPr>
          <a:lstStyle/>
          <a:p>
            <a:pPr>
              <a:spcBef>
                <a:spcPct val="50000"/>
              </a:spcBef>
            </a:pPr>
            <a:r>
              <a:rPr lang="en-US" sz="1600">
                <a:latin typeface="Bookman Old Style" pitchFamily="18" charset="0"/>
              </a:rPr>
              <a:t>Marcotte e</a:t>
            </a:r>
            <a:r>
              <a:rPr lang="en-US" sz="1600" i="1">
                <a:latin typeface="Bookman Old Style" pitchFamily="18" charset="0"/>
              </a:rPr>
              <a:t>t al., Science, </a:t>
            </a:r>
            <a:r>
              <a:rPr lang="en-US" sz="1600">
                <a:latin typeface="Bookman Old Style" pitchFamily="18" charset="0"/>
              </a:rPr>
              <a:t>1998</a:t>
            </a:r>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152400" y="457200"/>
            <a:ext cx="8229600" cy="708025"/>
          </a:xfrm>
          <a:prstGeom prst="rect">
            <a:avLst/>
          </a:prstGeom>
          <a:noFill/>
          <a:ln w="9525">
            <a:noFill/>
            <a:miter lim="800000"/>
            <a:headEnd/>
            <a:tailEnd/>
          </a:ln>
        </p:spPr>
        <p:txBody>
          <a:bodyPr>
            <a:spAutoFit/>
          </a:bodyPr>
          <a:lstStyle/>
          <a:p>
            <a:r>
              <a:rPr lang="en-US" sz="2000" b="1">
                <a:latin typeface="Bookman Old Style" pitchFamily="18" charset="0"/>
              </a:rPr>
              <a:t>Properties of real world systems depend upon numerous interactions among the components within the systems…….</a:t>
            </a:r>
          </a:p>
        </p:txBody>
      </p:sp>
      <p:pic>
        <p:nvPicPr>
          <p:cNvPr id="16387" name="Picture 2"/>
          <p:cNvPicPr>
            <a:picLocks noChangeAspect="1" noChangeArrowheads="1"/>
          </p:cNvPicPr>
          <p:nvPr/>
        </p:nvPicPr>
        <p:blipFill>
          <a:blip r:embed="rId2"/>
          <a:srcRect/>
          <a:stretch>
            <a:fillRect/>
          </a:stretch>
        </p:blipFill>
        <p:spPr bwMode="auto">
          <a:xfrm>
            <a:off x="3505200" y="1447800"/>
            <a:ext cx="5257800" cy="3605213"/>
          </a:xfrm>
          <a:prstGeom prst="rect">
            <a:avLst/>
          </a:prstGeom>
          <a:noFill/>
          <a:ln w="9525">
            <a:noFill/>
            <a:miter lim="800000"/>
            <a:headEnd/>
            <a:tailEnd/>
          </a:ln>
        </p:spPr>
      </p:pic>
      <p:pic>
        <p:nvPicPr>
          <p:cNvPr id="16388" name="Picture 3"/>
          <p:cNvPicPr>
            <a:picLocks noChangeAspect="1" noChangeArrowheads="1"/>
          </p:cNvPicPr>
          <p:nvPr/>
        </p:nvPicPr>
        <p:blipFill>
          <a:blip r:embed="rId3"/>
          <a:srcRect/>
          <a:stretch>
            <a:fillRect/>
          </a:stretch>
        </p:blipFill>
        <p:spPr bwMode="auto">
          <a:xfrm>
            <a:off x="47625" y="1447800"/>
            <a:ext cx="3457575" cy="3171825"/>
          </a:xfrm>
          <a:prstGeom prst="rect">
            <a:avLst/>
          </a:prstGeom>
          <a:noFill/>
          <a:ln w="9525">
            <a:noFill/>
            <a:miter lim="800000"/>
            <a:headEnd/>
            <a:tailEnd/>
          </a:ln>
        </p:spPr>
      </p:pic>
      <p:sp>
        <p:nvSpPr>
          <p:cNvPr id="16389" name="TextBox 4"/>
          <p:cNvSpPr txBox="1">
            <a:spLocks noChangeArrowheads="1"/>
          </p:cNvSpPr>
          <p:nvPr/>
        </p:nvSpPr>
        <p:spPr bwMode="auto">
          <a:xfrm>
            <a:off x="3779838" y="5867400"/>
            <a:ext cx="5364162" cy="307975"/>
          </a:xfrm>
          <a:prstGeom prst="rect">
            <a:avLst/>
          </a:prstGeom>
          <a:noFill/>
          <a:ln w="9525">
            <a:noFill/>
            <a:miter lim="800000"/>
            <a:headEnd/>
            <a:tailEnd/>
          </a:ln>
        </p:spPr>
        <p:txBody>
          <a:bodyPr wrap="none">
            <a:spAutoFit/>
          </a:bodyPr>
          <a:lstStyle/>
          <a:p>
            <a:r>
              <a:rPr lang="en-US" sz="1400">
                <a:latin typeface="Bookman Old Style" pitchFamily="18" charset="0"/>
              </a:rPr>
              <a:t>Adapted from Barbasi and Oltvai, </a:t>
            </a:r>
            <a:r>
              <a:rPr lang="en-US" sz="1400" i="1">
                <a:latin typeface="Bookman Old Style" pitchFamily="18" charset="0"/>
              </a:rPr>
              <a:t>Nature Rev. Genet</a:t>
            </a:r>
            <a:r>
              <a:rPr lang="en-US" sz="1400">
                <a:latin typeface="Bookman Old Style" pitchFamily="18" charset="0"/>
              </a:rPr>
              <a:t>., 2004</a:t>
            </a: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989013" y="2514600"/>
            <a:ext cx="7088187" cy="1262063"/>
          </a:xfrm>
          <a:prstGeom prst="rect">
            <a:avLst/>
          </a:prstGeom>
          <a:noFill/>
          <a:ln w="9525">
            <a:noFill/>
            <a:miter lim="800000"/>
            <a:headEnd/>
            <a:tailEnd/>
          </a:ln>
        </p:spPr>
        <p:txBody>
          <a:bodyPr wrap="none">
            <a:spAutoFit/>
          </a:bodyPr>
          <a:lstStyle/>
          <a:p>
            <a:pPr algn="ctr"/>
            <a:r>
              <a:rPr lang="en-US" sz="2800" b="1">
                <a:latin typeface="Bookman Old Style" pitchFamily="18" charset="0"/>
              </a:rPr>
              <a:t>How does one analyse the networks?</a:t>
            </a:r>
          </a:p>
          <a:p>
            <a:pPr algn="ctr"/>
            <a:endParaRPr lang="en-US" sz="2800" b="1">
              <a:latin typeface="Bookman Old Style" pitchFamily="18" charset="0"/>
            </a:endParaRPr>
          </a:p>
          <a:p>
            <a:pPr algn="ctr"/>
            <a:r>
              <a:rPr lang="en-US" sz="2000" b="1">
                <a:latin typeface="Bookman Old Style" pitchFamily="18" charset="0"/>
              </a:rPr>
              <a:t>Graph Theory</a:t>
            </a:r>
            <a:endParaRPr lang="en-IN" sz="2000" b="1">
              <a:latin typeface="Bookman Old Style" pitchFamily="18" charset="0"/>
            </a:endParaRP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Konigsberg_colour.jpeg"/>
          <p:cNvPicPr>
            <a:picLocks noChangeAspect="1"/>
          </p:cNvPicPr>
          <p:nvPr/>
        </p:nvPicPr>
        <p:blipFill>
          <a:blip r:embed="rId2"/>
          <a:srcRect/>
          <a:stretch>
            <a:fillRect/>
          </a:stretch>
        </p:blipFill>
        <p:spPr bwMode="auto">
          <a:xfrm>
            <a:off x="304800" y="1219200"/>
            <a:ext cx="2819400" cy="2255838"/>
          </a:xfrm>
          <a:prstGeom prst="rect">
            <a:avLst/>
          </a:prstGeom>
          <a:noFill/>
          <a:ln w="9525">
            <a:noFill/>
            <a:miter lim="800000"/>
            <a:headEnd/>
            <a:tailEnd/>
          </a:ln>
        </p:spPr>
      </p:pic>
      <p:pic>
        <p:nvPicPr>
          <p:cNvPr id="18435" name="Picture 2"/>
          <p:cNvPicPr>
            <a:picLocks noChangeAspect="1" noChangeArrowheads="1"/>
          </p:cNvPicPr>
          <p:nvPr/>
        </p:nvPicPr>
        <p:blipFill>
          <a:blip r:embed="rId3"/>
          <a:srcRect/>
          <a:stretch>
            <a:fillRect/>
          </a:stretch>
        </p:blipFill>
        <p:spPr bwMode="auto">
          <a:xfrm>
            <a:off x="3962400" y="1447800"/>
            <a:ext cx="1704975" cy="1362075"/>
          </a:xfrm>
          <a:prstGeom prst="rect">
            <a:avLst/>
          </a:prstGeom>
          <a:noFill/>
          <a:ln w="9525">
            <a:noFill/>
            <a:miter lim="800000"/>
            <a:headEnd/>
            <a:tailEnd/>
          </a:ln>
        </p:spPr>
      </p:pic>
      <p:grpSp>
        <p:nvGrpSpPr>
          <p:cNvPr id="18436" name="Group 40"/>
          <p:cNvGrpSpPr>
            <a:grpSpLocks/>
          </p:cNvGrpSpPr>
          <p:nvPr/>
        </p:nvGrpSpPr>
        <p:grpSpPr bwMode="auto">
          <a:xfrm>
            <a:off x="6705600" y="1524000"/>
            <a:ext cx="1828800" cy="1066800"/>
            <a:chOff x="6858000" y="1676400"/>
            <a:chExt cx="1828800" cy="1066800"/>
          </a:xfrm>
        </p:grpSpPr>
        <p:sp>
          <p:nvSpPr>
            <p:cNvPr id="5" name="Oval 4"/>
            <p:cNvSpPr/>
            <p:nvPr/>
          </p:nvSpPr>
          <p:spPr>
            <a:xfrm>
              <a:off x="6858000" y="2133600"/>
              <a:ext cx="228600" cy="228600"/>
            </a:xfrm>
            <a:prstGeom prst="ellipse">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Bookman Old Style" pitchFamily="18" charset="0"/>
              </a:endParaRPr>
            </a:p>
          </p:txBody>
        </p:sp>
        <p:sp>
          <p:nvSpPr>
            <p:cNvPr id="6" name="Oval 5"/>
            <p:cNvSpPr/>
            <p:nvPr/>
          </p:nvSpPr>
          <p:spPr>
            <a:xfrm>
              <a:off x="7467600" y="1676400"/>
              <a:ext cx="228600" cy="228600"/>
            </a:xfrm>
            <a:prstGeom prst="ellipse">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Bookman Old Style" pitchFamily="18" charset="0"/>
              </a:endParaRPr>
            </a:p>
          </p:txBody>
        </p:sp>
        <p:sp>
          <p:nvSpPr>
            <p:cNvPr id="7" name="Oval 6"/>
            <p:cNvSpPr/>
            <p:nvPr/>
          </p:nvSpPr>
          <p:spPr>
            <a:xfrm>
              <a:off x="7467600" y="2514600"/>
              <a:ext cx="228600" cy="228600"/>
            </a:xfrm>
            <a:prstGeom prst="ellipse">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Bookman Old Style" pitchFamily="18" charset="0"/>
              </a:endParaRPr>
            </a:p>
          </p:txBody>
        </p:sp>
        <p:sp>
          <p:nvSpPr>
            <p:cNvPr id="8" name="Oval 7"/>
            <p:cNvSpPr/>
            <p:nvPr/>
          </p:nvSpPr>
          <p:spPr>
            <a:xfrm>
              <a:off x="8458200" y="2133600"/>
              <a:ext cx="228600" cy="228600"/>
            </a:xfrm>
            <a:prstGeom prst="ellipse">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Bookman Old Style" pitchFamily="18" charset="0"/>
              </a:endParaRPr>
            </a:p>
          </p:txBody>
        </p:sp>
        <p:cxnSp>
          <p:nvCxnSpPr>
            <p:cNvPr id="9" name="Straight Connector 8"/>
            <p:cNvCxnSpPr>
              <a:stCxn id="5" idx="5"/>
              <a:endCxn id="7" idx="1"/>
            </p:cNvCxnSpPr>
            <p:nvPr/>
          </p:nvCxnSpPr>
          <p:spPr>
            <a:xfrm rot="16200000" flipH="1">
              <a:off x="7167563" y="2214563"/>
              <a:ext cx="219075" cy="44767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7"/>
              <a:endCxn id="6" idx="3"/>
            </p:cNvCxnSpPr>
            <p:nvPr/>
          </p:nvCxnSpPr>
          <p:spPr>
            <a:xfrm rot="5400000" flipH="1" flipV="1">
              <a:off x="7129463" y="1795463"/>
              <a:ext cx="295275" cy="44767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flipH="1">
              <a:off x="6934200" y="1752600"/>
              <a:ext cx="1143000" cy="838200"/>
            </a:xfrm>
            <a:prstGeom prst="arc">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Bookman Old Style" pitchFamily="18" charset="0"/>
              </a:endParaRPr>
            </a:p>
          </p:txBody>
        </p:sp>
        <p:sp>
          <p:nvSpPr>
            <p:cNvPr id="12" name="Arc 11"/>
            <p:cNvSpPr/>
            <p:nvPr/>
          </p:nvSpPr>
          <p:spPr>
            <a:xfrm rot="10800000">
              <a:off x="6934200" y="1981200"/>
              <a:ext cx="914400" cy="685800"/>
            </a:xfrm>
            <a:prstGeom prst="arc">
              <a:avLst>
                <a:gd name="adj1" fmla="val 15532246"/>
                <a:gd name="adj2" fmla="val 21495858"/>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Bookman Old Style" pitchFamily="18" charset="0"/>
              </a:endParaRPr>
            </a:p>
          </p:txBody>
        </p:sp>
        <p:cxnSp>
          <p:nvCxnSpPr>
            <p:cNvPr id="13" name="Straight Connector 12"/>
            <p:cNvCxnSpPr>
              <a:stCxn id="5" idx="6"/>
              <a:endCxn id="8" idx="2"/>
            </p:cNvCxnSpPr>
            <p:nvPr/>
          </p:nvCxnSpPr>
          <p:spPr>
            <a:xfrm>
              <a:off x="7086600" y="2247900"/>
              <a:ext cx="13716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6"/>
              <a:endCxn id="8" idx="1"/>
            </p:cNvCxnSpPr>
            <p:nvPr/>
          </p:nvCxnSpPr>
          <p:spPr>
            <a:xfrm>
              <a:off x="7696200" y="1790700"/>
              <a:ext cx="795338" cy="37623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6"/>
            </p:cNvCxnSpPr>
            <p:nvPr/>
          </p:nvCxnSpPr>
          <p:spPr>
            <a:xfrm flipV="1">
              <a:off x="7696200" y="2286000"/>
              <a:ext cx="795338" cy="3429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437" name="TextBox 15"/>
          <p:cNvSpPr txBox="1">
            <a:spLocks noChangeArrowheads="1"/>
          </p:cNvSpPr>
          <p:nvPr/>
        </p:nvSpPr>
        <p:spPr bwMode="auto">
          <a:xfrm>
            <a:off x="228600" y="228600"/>
            <a:ext cx="7772400" cy="738188"/>
          </a:xfrm>
          <a:prstGeom prst="rect">
            <a:avLst/>
          </a:prstGeom>
          <a:noFill/>
          <a:ln w="9525">
            <a:noFill/>
            <a:miter lim="800000"/>
            <a:headEnd/>
            <a:tailEnd/>
          </a:ln>
        </p:spPr>
        <p:txBody>
          <a:bodyPr wrap="none">
            <a:spAutoFit/>
          </a:bodyPr>
          <a:lstStyle/>
          <a:p>
            <a:r>
              <a:rPr lang="en-US" b="1">
                <a:solidFill>
                  <a:srgbClr val="0000FF"/>
                </a:solidFill>
                <a:latin typeface="Bookman Old Style" pitchFamily="18" charset="0"/>
              </a:rPr>
              <a:t>Seven bridges of Königsberg</a:t>
            </a:r>
          </a:p>
          <a:p>
            <a:r>
              <a:rPr lang="en-US" sz="1800">
                <a:latin typeface="Bookman Old Style" pitchFamily="18" charset="0"/>
              </a:rPr>
              <a:t>Is it possible to walk a route that crosses each bridge exactly once?</a:t>
            </a:r>
          </a:p>
        </p:txBody>
      </p:sp>
      <p:sp>
        <p:nvSpPr>
          <p:cNvPr id="18438" name="TextBox 16"/>
          <p:cNvSpPr txBox="1">
            <a:spLocks noChangeArrowheads="1"/>
          </p:cNvSpPr>
          <p:nvPr/>
        </p:nvSpPr>
        <p:spPr bwMode="auto">
          <a:xfrm>
            <a:off x="3352800" y="2743200"/>
            <a:ext cx="2971800" cy="830263"/>
          </a:xfrm>
          <a:prstGeom prst="rect">
            <a:avLst/>
          </a:prstGeom>
          <a:noFill/>
          <a:ln w="9525">
            <a:noFill/>
            <a:miter lim="800000"/>
            <a:headEnd/>
            <a:tailEnd/>
          </a:ln>
        </p:spPr>
        <p:txBody>
          <a:bodyPr>
            <a:spAutoFit/>
          </a:bodyPr>
          <a:lstStyle/>
          <a:p>
            <a:r>
              <a:rPr lang="en-US" sz="1600">
                <a:latin typeface="Bookman Old Style" pitchFamily="18" charset="0"/>
              </a:rPr>
              <a:t>Eliminate all features except land masses and bridges connecting them</a:t>
            </a:r>
          </a:p>
        </p:txBody>
      </p:sp>
      <p:sp>
        <p:nvSpPr>
          <p:cNvPr id="18439" name="TextBox 17"/>
          <p:cNvSpPr txBox="1">
            <a:spLocks noChangeArrowheads="1"/>
          </p:cNvSpPr>
          <p:nvPr/>
        </p:nvSpPr>
        <p:spPr bwMode="auto">
          <a:xfrm>
            <a:off x="6324600" y="2667000"/>
            <a:ext cx="2590800" cy="1077913"/>
          </a:xfrm>
          <a:prstGeom prst="rect">
            <a:avLst/>
          </a:prstGeom>
          <a:noFill/>
          <a:ln w="9525">
            <a:noFill/>
            <a:miter lim="800000"/>
            <a:headEnd/>
            <a:tailEnd/>
          </a:ln>
        </p:spPr>
        <p:txBody>
          <a:bodyPr>
            <a:spAutoFit/>
          </a:bodyPr>
          <a:lstStyle/>
          <a:p>
            <a:r>
              <a:rPr lang="en-US" sz="1600">
                <a:latin typeface="Bookman Old Style" pitchFamily="18" charset="0"/>
              </a:rPr>
              <a:t>Replace each land mass with a dot (node) and each bridge with a line (edge)</a:t>
            </a:r>
          </a:p>
        </p:txBody>
      </p:sp>
      <p:cxnSp>
        <p:nvCxnSpPr>
          <p:cNvPr id="19" name="Straight Arrow Connector 18"/>
          <p:cNvCxnSpPr/>
          <p:nvPr/>
        </p:nvCxnSpPr>
        <p:spPr>
          <a:xfrm>
            <a:off x="3200400" y="2362200"/>
            <a:ext cx="60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791200" y="2438400"/>
            <a:ext cx="60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443" name="Picture 7" descr="euler"/>
          <p:cNvPicPr>
            <a:picLocks noChangeAspect="1" noChangeArrowheads="1"/>
          </p:cNvPicPr>
          <p:nvPr/>
        </p:nvPicPr>
        <p:blipFill>
          <a:blip r:embed="rId4"/>
          <a:srcRect/>
          <a:stretch>
            <a:fillRect/>
          </a:stretch>
        </p:blipFill>
        <p:spPr bwMode="auto">
          <a:xfrm>
            <a:off x="4419600" y="3581400"/>
            <a:ext cx="1417638" cy="183515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1143000" y="914400"/>
            <a:ext cx="2603500" cy="1492250"/>
          </a:xfrm>
          <a:prstGeom prst="rect">
            <a:avLst/>
          </a:prstGeom>
          <a:noFill/>
          <a:ln w="9525">
            <a:solidFill>
              <a:schemeClr val="accent1"/>
            </a:solidFill>
            <a:miter lim="800000"/>
            <a:headEnd/>
            <a:tailEnd/>
          </a:ln>
        </p:spPr>
      </p:pic>
      <p:pic>
        <p:nvPicPr>
          <p:cNvPr id="19459" name="Picture 3"/>
          <p:cNvPicPr>
            <a:picLocks noChangeAspect="1" noChangeArrowheads="1"/>
          </p:cNvPicPr>
          <p:nvPr/>
        </p:nvPicPr>
        <p:blipFill>
          <a:blip r:embed="rId3"/>
          <a:srcRect/>
          <a:stretch>
            <a:fillRect/>
          </a:stretch>
        </p:blipFill>
        <p:spPr bwMode="auto">
          <a:xfrm>
            <a:off x="4572000" y="882650"/>
            <a:ext cx="2751138" cy="1631950"/>
          </a:xfrm>
          <a:prstGeom prst="rect">
            <a:avLst/>
          </a:prstGeom>
          <a:noFill/>
          <a:ln w="9525">
            <a:noFill/>
            <a:miter lim="800000"/>
            <a:headEnd/>
            <a:tailEnd/>
          </a:ln>
        </p:spPr>
      </p:pic>
      <p:pic>
        <p:nvPicPr>
          <p:cNvPr id="19460" name="Picture 5"/>
          <p:cNvPicPr>
            <a:picLocks noChangeAspect="1" noChangeArrowheads="1"/>
          </p:cNvPicPr>
          <p:nvPr/>
        </p:nvPicPr>
        <p:blipFill>
          <a:blip r:embed="rId4"/>
          <a:srcRect/>
          <a:stretch>
            <a:fillRect/>
          </a:stretch>
        </p:blipFill>
        <p:spPr bwMode="auto">
          <a:xfrm>
            <a:off x="1143000" y="2667000"/>
            <a:ext cx="2590800" cy="1595438"/>
          </a:xfrm>
          <a:prstGeom prst="rect">
            <a:avLst/>
          </a:prstGeom>
          <a:noFill/>
          <a:ln w="9525">
            <a:solidFill>
              <a:schemeClr val="accent1"/>
            </a:solidFill>
            <a:miter lim="800000"/>
            <a:headEnd/>
            <a:tailEnd/>
          </a:ln>
        </p:spPr>
      </p:pic>
      <p:pic>
        <p:nvPicPr>
          <p:cNvPr id="19461" name="Picture 6"/>
          <p:cNvPicPr>
            <a:picLocks noChangeAspect="1" noChangeArrowheads="1"/>
          </p:cNvPicPr>
          <p:nvPr/>
        </p:nvPicPr>
        <p:blipFill>
          <a:blip r:embed="rId5"/>
          <a:srcRect/>
          <a:stretch>
            <a:fillRect/>
          </a:stretch>
        </p:blipFill>
        <p:spPr bwMode="auto">
          <a:xfrm>
            <a:off x="4572000" y="2667000"/>
            <a:ext cx="2733675" cy="1639888"/>
          </a:xfrm>
          <a:prstGeom prst="rect">
            <a:avLst/>
          </a:prstGeom>
          <a:noFill/>
          <a:ln w="9525">
            <a:noFill/>
            <a:miter lim="800000"/>
            <a:headEnd/>
            <a:tailEnd/>
          </a:ln>
        </p:spPr>
      </p:pic>
      <p:pic>
        <p:nvPicPr>
          <p:cNvPr id="19462" name="Picture 3"/>
          <p:cNvPicPr>
            <a:picLocks noChangeAspect="1" noChangeArrowheads="1"/>
          </p:cNvPicPr>
          <p:nvPr/>
        </p:nvPicPr>
        <p:blipFill>
          <a:blip r:embed="rId6"/>
          <a:srcRect/>
          <a:stretch>
            <a:fillRect/>
          </a:stretch>
        </p:blipFill>
        <p:spPr bwMode="auto">
          <a:xfrm>
            <a:off x="4572000" y="4495800"/>
            <a:ext cx="2743200" cy="1606550"/>
          </a:xfrm>
          <a:prstGeom prst="rect">
            <a:avLst/>
          </a:prstGeom>
          <a:noFill/>
          <a:ln w="9525">
            <a:noFill/>
            <a:miter lim="800000"/>
            <a:headEnd/>
            <a:tailEnd/>
          </a:ln>
        </p:spPr>
      </p:pic>
      <p:pic>
        <p:nvPicPr>
          <p:cNvPr id="19463" name="Picture 6"/>
          <p:cNvPicPr>
            <a:picLocks noChangeAspect="1" noChangeArrowheads="1"/>
          </p:cNvPicPr>
          <p:nvPr/>
        </p:nvPicPr>
        <p:blipFill>
          <a:blip r:embed="rId7"/>
          <a:srcRect/>
          <a:stretch>
            <a:fillRect/>
          </a:stretch>
        </p:blipFill>
        <p:spPr bwMode="auto">
          <a:xfrm>
            <a:off x="1219200" y="4572000"/>
            <a:ext cx="2540000" cy="1524000"/>
          </a:xfrm>
          <a:prstGeom prst="rect">
            <a:avLst/>
          </a:prstGeom>
          <a:noFill/>
          <a:ln w="9525">
            <a:solidFill>
              <a:schemeClr val="accent1"/>
            </a:solidFill>
            <a:miter lim="800000"/>
            <a:headEnd/>
            <a:tailEnd/>
          </a:ln>
        </p:spPr>
      </p:pic>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hotographs_backup_old_labtop\2006_12_30\IMG_1275.JPG"/>
          <p:cNvPicPr>
            <a:picLocks noChangeAspect="1" noChangeArrowheads="1"/>
          </p:cNvPicPr>
          <p:nvPr/>
        </p:nvPicPr>
        <p:blipFill>
          <a:blip r:embed="rId2" cstate="print"/>
          <a:srcRect/>
          <a:stretch>
            <a:fillRect/>
          </a:stretch>
        </p:blipFill>
        <p:spPr bwMode="auto">
          <a:xfrm>
            <a:off x="228600" y="304800"/>
            <a:ext cx="4648200" cy="3486430"/>
          </a:xfrm>
          <a:prstGeom prst="rect">
            <a:avLst/>
          </a:prstGeom>
          <a:noFill/>
        </p:spPr>
      </p:pic>
      <p:pic>
        <p:nvPicPr>
          <p:cNvPr id="3" name="Picture 2" descr="D:\Photographs_backup_old_labtop\2006_12_30\IMG_1275.JPG"/>
          <p:cNvPicPr>
            <a:picLocks noChangeAspect="1" noChangeArrowheads="1"/>
          </p:cNvPicPr>
          <p:nvPr/>
        </p:nvPicPr>
        <p:blipFill>
          <a:blip r:embed="rId3"/>
          <a:srcRect l="31957" t="20618" r="49486" b="61514"/>
          <a:stretch>
            <a:fillRect/>
          </a:stretch>
        </p:blipFill>
        <p:spPr bwMode="auto">
          <a:xfrm>
            <a:off x="4495800" y="2971800"/>
            <a:ext cx="4431323" cy="3200400"/>
          </a:xfrm>
          <a:prstGeom prst="rect">
            <a:avLst/>
          </a:prstGeom>
          <a:noFill/>
        </p:spPr>
      </p:pic>
      <p:sp>
        <p:nvSpPr>
          <p:cNvPr id="4" name="Oval 3"/>
          <p:cNvSpPr/>
          <p:nvPr/>
        </p:nvSpPr>
        <p:spPr>
          <a:xfrm>
            <a:off x="1676400" y="914400"/>
            <a:ext cx="990600" cy="9144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 name="Straight Connector 5"/>
          <p:cNvCxnSpPr>
            <a:stCxn id="4" idx="6"/>
          </p:cNvCxnSpPr>
          <p:nvPr/>
        </p:nvCxnSpPr>
        <p:spPr>
          <a:xfrm>
            <a:off x="2667000" y="1371600"/>
            <a:ext cx="6248400" cy="1600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4" idx="3"/>
          </p:cNvCxnSpPr>
          <p:nvPr/>
        </p:nvCxnSpPr>
        <p:spPr>
          <a:xfrm rot="16200000" flipH="1">
            <a:off x="958079" y="2558280"/>
            <a:ext cx="4401113" cy="26743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86400" y="990600"/>
            <a:ext cx="3264035" cy="584775"/>
          </a:xfrm>
          <a:prstGeom prst="rect">
            <a:avLst/>
          </a:prstGeom>
          <a:noFill/>
        </p:spPr>
        <p:txBody>
          <a:bodyPr wrap="none" rtlCol="0">
            <a:spAutoFit/>
          </a:bodyPr>
          <a:lstStyle/>
          <a:p>
            <a:r>
              <a:rPr lang="en-US" sz="3200" b="1" dirty="0" smtClean="0">
                <a:latin typeface="Bookman Old Style" pitchFamily="18" charset="0"/>
              </a:rPr>
              <a:t>Self Similarity</a:t>
            </a: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228600" y="381000"/>
            <a:ext cx="8143875" cy="738188"/>
          </a:xfrm>
          <a:prstGeom prst="rect">
            <a:avLst/>
          </a:prstGeom>
          <a:noFill/>
          <a:ln w="9525">
            <a:noFill/>
            <a:miter lim="800000"/>
            <a:headEnd/>
            <a:tailEnd/>
          </a:ln>
        </p:spPr>
        <p:txBody>
          <a:bodyPr wrap="none">
            <a:spAutoFit/>
          </a:bodyPr>
          <a:lstStyle/>
          <a:p>
            <a:r>
              <a:rPr lang="en-US" b="1">
                <a:solidFill>
                  <a:srgbClr val="0000FF"/>
                </a:solidFill>
                <a:latin typeface="Bookman Old Style" pitchFamily="18" charset="0"/>
              </a:rPr>
              <a:t>Emerging Paradigm of Modern Practice of Science</a:t>
            </a:r>
          </a:p>
          <a:p>
            <a:r>
              <a:rPr lang="en-US" sz="1800" b="1">
                <a:solidFill>
                  <a:srgbClr val="0000FF"/>
                </a:solidFill>
                <a:latin typeface="Bookman Old Style" pitchFamily="18" charset="0"/>
              </a:rPr>
              <a:t>Integration of all branches of sciences (learning)…….</a:t>
            </a:r>
          </a:p>
        </p:txBody>
      </p:sp>
      <p:pic>
        <p:nvPicPr>
          <p:cNvPr id="4099" name="Picture 2"/>
          <p:cNvPicPr>
            <a:picLocks noChangeAspect="1" noChangeArrowheads="1"/>
          </p:cNvPicPr>
          <p:nvPr/>
        </p:nvPicPr>
        <p:blipFill>
          <a:blip r:embed="rId2"/>
          <a:srcRect/>
          <a:stretch>
            <a:fillRect/>
          </a:stretch>
        </p:blipFill>
        <p:spPr bwMode="auto">
          <a:xfrm>
            <a:off x="304800" y="1409700"/>
            <a:ext cx="4895850" cy="3543300"/>
          </a:xfrm>
          <a:prstGeom prst="rect">
            <a:avLst/>
          </a:prstGeom>
          <a:noFill/>
          <a:ln w="9525">
            <a:noFill/>
            <a:miter lim="800000"/>
            <a:headEnd/>
            <a:tailEnd/>
          </a:ln>
        </p:spPr>
      </p:pic>
      <p:sp>
        <p:nvSpPr>
          <p:cNvPr id="4100" name="TextBox 3"/>
          <p:cNvSpPr txBox="1">
            <a:spLocks noChangeArrowheads="1"/>
          </p:cNvSpPr>
          <p:nvPr/>
        </p:nvSpPr>
        <p:spPr bwMode="auto">
          <a:xfrm>
            <a:off x="5257800" y="1219200"/>
            <a:ext cx="3810000" cy="4094163"/>
          </a:xfrm>
          <a:prstGeom prst="rect">
            <a:avLst/>
          </a:prstGeom>
          <a:noFill/>
          <a:ln w="9525">
            <a:noFill/>
            <a:miter lim="800000"/>
            <a:headEnd/>
            <a:tailEnd/>
          </a:ln>
        </p:spPr>
        <p:txBody>
          <a:bodyPr>
            <a:spAutoFit/>
          </a:bodyPr>
          <a:lstStyle/>
          <a:p>
            <a:r>
              <a:rPr lang="en-US" sz="2000" dirty="0">
                <a:latin typeface="Bookman Old Style" pitchFamily="18" charset="0"/>
              </a:rPr>
              <a:t>Does biology have laws that are universally applicable?</a:t>
            </a:r>
          </a:p>
          <a:p>
            <a:endParaRPr lang="en-US" sz="2000" dirty="0">
              <a:latin typeface="Bookman Old Style" pitchFamily="18" charset="0"/>
            </a:endParaRPr>
          </a:p>
          <a:p>
            <a:r>
              <a:rPr lang="en-US" sz="2000" dirty="0">
                <a:latin typeface="Bookman Old Style" pitchFamily="18" charset="0"/>
              </a:rPr>
              <a:t>For Physical scientists, search for universal laws is a high priority</a:t>
            </a:r>
          </a:p>
          <a:p>
            <a:endParaRPr lang="en-US" sz="2000" dirty="0">
              <a:latin typeface="Bookman Old Style" pitchFamily="18" charset="0"/>
            </a:endParaRPr>
          </a:p>
          <a:p>
            <a:r>
              <a:rPr lang="en-US" sz="2000" dirty="0">
                <a:latin typeface="Bookman Old Style" pitchFamily="18" charset="0"/>
              </a:rPr>
              <a:t>For Life Scientists, exceptions to the laws does not cause alarms.  These are only reminders of how complex biological systems are!</a:t>
            </a:r>
          </a:p>
        </p:txBody>
      </p:sp>
      <p:sp>
        <p:nvSpPr>
          <p:cNvPr id="4101" name="TextBox 4"/>
          <p:cNvSpPr txBox="1">
            <a:spLocks noChangeArrowheads="1"/>
          </p:cNvSpPr>
          <p:nvPr/>
        </p:nvSpPr>
        <p:spPr bwMode="auto">
          <a:xfrm>
            <a:off x="6781800" y="5791200"/>
            <a:ext cx="2165350" cy="338138"/>
          </a:xfrm>
          <a:prstGeom prst="rect">
            <a:avLst/>
          </a:prstGeom>
          <a:noFill/>
          <a:ln w="9525">
            <a:noFill/>
            <a:miter lim="800000"/>
            <a:headEnd/>
            <a:tailEnd/>
          </a:ln>
        </p:spPr>
        <p:txBody>
          <a:bodyPr wrap="none">
            <a:spAutoFit/>
          </a:bodyPr>
          <a:lstStyle/>
          <a:p>
            <a:r>
              <a:rPr lang="en-US" sz="1600" i="1">
                <a:solidFill>
                  <a:srgbClr val="FF0066"/>
                </a:solidFill>
              </a:rPr>
              <a:t>Nature </a:t>
            </a:r>
            <a:r>
              <a:rPr lang="en-US" sz="1600">
                <a:solidFill>
                  <a:srgbClr val="FF0066"/>
                </a:solidFill>
              </a:rPr>
              <a:t>(2007) </a:t>
            </a:r>
            <a:r>
              <a:rPr lang="en-US" sz="1600" b="1">
                <a:solidFill>
                  <a:srgbClr val="FF0066"/>
                </a:solidFill>
              </a:rPr>
              <a:t>445</a:t>
            </a:r>
            <a:r>
              <a:rPr lang="en-US" sz="1600">
                <a:solidFill>
                  <a:srgbClr val="FF0066"/>
                </a:solidFill>
              </a:rPr>
              <a:t>, 603</a:t>
            </a:r>
            <a:endParaRPr lang="en-IN" sz="1600">
              <a:solidFill>
                <a:srgbClr val="FF0066"/>
              </a:solidFill>
            </a:endParaRPr>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514600" y="1752600"/>
            <a:ext cx="4314825" cy="3520897"/>
          </a:xfrm>
          <a:prstGeom prst="rect">
            <a:avLst/>
          </a:prstGeom>
          <a:noFill/>
          <a:ln w="9525">
            <a:noFill/>
            <a:miter lim="800000"/>
            <a:headEnd/>
            <a:tailEnd/>
          </a:ln>
          <a:effectLst/>
        </p:spPr>
      </p:pic>
      <p:sp>
        <p:nvSpPr>
          <p:cNvPr id="3" name="TextBox 2"/>
          <p:cNvSpPr txBox="1"/>
          <p:nvPr/>
        </p:nvSpPr>
        <p:spPr>
          <a:xfrm>
            <a:off x="2514600" y="762000"/>
            <a:ext cx="4285147" cy="461665"/>
          </a:xfrm>
          <a:prstGeom prst="rect">
            <a:avLst/>
          </a:prstGeom>
          <a:noFill/>
        </p:spPr>
        <p:txBody>
          <a:bodyPr wrap="none" rtlCol="0">
            <a:spAutoFit/>
          </a:bodyPr>
          <a:lstStyle/>
          <a:p>
            <a:r>
              <a:rPr lang="en-US" b="1" dirty="0" smtClean="0">
                <a:latin typeface="Bookman Old Style" pitchFamily="18" charset="0"/>
              </a:rPr>
              <a:t>Six Degrees of Separation</a:t>
            </a:r>
            <a:endParaRPr lang="en-IN" b="1" dirty="0">
              <a:latin typeface="Bookman Old Style" pitchFamily="18" charset="0"/>
            </a:endParaRPr>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304800" y="381000"/>
            <a:ext cx="4672013" cy="461963"/>
          </a:xfrm>
          <a:prstGeom prst="rect">
            <a:avLst/>
          </a:prstGeom>
          <a:noFill/>
          <a:ln w="9525">
            <a:noFill/>
            <a:miter lim="800000"/>
            <a:headEnd/>
            <a:tailEnd/>
          </a:ln>
        </p:spPr>
        <p:txBody>
          <a:bodyPr wrap="none">
            <a:spAutoFit/>
          </a:bodyPr>
          <a:lstStyle/>
          <a:p>
            <a:r>
              <a:rPr lang="en-US" b="1">
                <a:solidFill>
                  <a:srgbClr val="0000FF"/>
                </a:solidFill>
                <a:latin typeface="Bookman Old Style" pitchFamily="18" charset="0"/>
              </a:rPr>
              <a:t>Some topological properties</a:t>
            </a:r>
            <a:endParaRPr lang="en-IN" b="1">
              <a:solidFill>
                <a:srgbClr val="0000FF"/>
              </a:solidFill>
              <a:latin typeface="Bookman Old Style" pitchFamily="18" charset="0"/>
            </a:endParaRPr>
          </a:p>
        </p:txBody>
      </p:sp>
      <p:pic>
        <p:nvPicPr>
          <p:cNvPr id="20483" name="Picture 2"/>
          <p:cNvPicPr>
            <a:picLocks noChangeAspect="1" noChangeArrowheads="1"/>
          </p:cNvPicPr>
          <p:nvPr/>
        </p:nvPicPr>
        <p:blipFill>
          <a:blip r:embed="rId2"/>
          <a:srcRect/>
          <a:stretch>
            <a:fillRect/>
          </a:stretch>
        </p:blipFill>
        <p:spPr bwMode="auto">
          <a:xfrm>
            <a:off x="1905000" y="1676400"/>
            <a:ext cx="5210175" cy="3533775"/>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144377" y="2362200"/>
            <a:ext cx="6704223" cy="3286125"/>
          </a:xfrm>
          <a:prstGeom prst="rect">
            <a:avLst/>
          </a:prstGeom>
          <a:noFill/>
          <a:ln w="9525">
            <a:noFill/>
            <a:miter lim="800000"/>
            <a:headEnd/>
            <a:tailEnd/>
          </a:ln>
          <a:effectLst/>
        </p:spPr>
      </p:pic>
      <p:sp>
        <p:nvSpPr>
          <p:cNvPr id="3" name="TextBox 2"/>
          <p:cNvSpPr txBox="1"/>
          <p:nvPr/>
        </p:nvSpPr>
        <p:spPr>
          <a:xfrm>
            <a:off x="2952512" y="1295400"/>
            <a:ext cx="3438762" cy="461665"/>
          </a:xfrm>
          <a:prstGeom prst="rect">
            <a:avLst/>
          </a:prstGeom>
          <a:noFill/>
        </p:spPr>
        <p:txBody>
          <a:bodyPr wrap="none" rtlCol="0">
            <a:spAutoFit/>
          </a:bodyPr>
          <a:lstStyle/>
          <a:p>
            <a:r>
              <a:rPr lang="en-US" b="1" dirty="0" smtClean="0">
                <a:latin typeface="Bookman Old Style" pitchFamily="18" charset="0"/>
              </a:rPr>
              <a:t>Common Topologies</a:t>
            </a:r>
            <a:endParaRPr lang="en-IN" b="1" dirty="0">
              <a:latin typeface="Bookman Old Style" pitchFamily="18" charset="0"/>
            </a:endParaRPr>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2"/>
          <p:cNvSpPr>
            <a:spLocks noChangeArrowheads="1"/>
          </p:cNvSpPr>
          <p:nvPr/>
        </p:nvSpPr>
        <p:spPr bwMode="auto">
          <a:xfrm>
            <a:off x="3481388" y="2581275"/>
            <a:ext cx="180975" cy="180975"/>
          </a:xfrm>
          <a:prstGeom prst="ellipse">
            <a:avLst/>
          </a:prstGeom>
          <a:solidFill>
            <a:srgbClr val="C0504D"/>
          </a:solidFill>
          <a:ln w="38100">
            <a:noFill/>
            <a:round/>
            <a:headEnd/>
            <a:tailEnd/>
          </a:ln>
        </p:spPr>
        <p:txBody>
          <a:bodyPr/>
          <a:lstStyle/>
          <a:p>
            <a:endParaRPr lang="en-IN"/>
          </a:p>
        </p:txBody>
      </p:sp>
      <p:sp>
        <p:nvSpPr>
          <p:cNvPr id="21507" name="Oval 3"/>
          <p:cNvSpPr>
            <a:spLocks noChangeArrowheads="1"/>
          </p:cNvSpPr>
          <p:nvPr/>
        </p:nvSpPr>
        <p:spPr bwMode="auto">
          <a:xfrm>
            <a:off x="3967163" y="3162300"/>
            <a:ext cx="180975" cy="180975"/>
          </a:xfrm>
          <a:prstGeom prst="ellipse">
            <a:avLst/>
          </a:prstGeom>
          <a:solidFill>
            <a:srgbClr val="C0504D"/>
          </a:solidFill>
          <a:ln w="38100">
            <a:noFill/>
            <a:round/>
            <a:headEnd/>
            <a:tailEnd/>
          </a:ln>
        </p:spPr>
        <p:txBody>
          <a:bodyPr/>
          <a:lstStyle/>
          <a:p>
            <a:endParaRPr lang="en-IN"/>
          </a:p>
        </p:txBody>
      </p:sp>
      <p:sp>
        <p:nvSpPr>
          <p:cNvPr id="21508" name="Oval 4"/>
          <p:cNvSpPr>
            <a:spLocks noChangeArrowheads="1"/>
          </p:cNvSpPr>
          <p:nvPr/>
        </p:nvSpPr>
        <p:spPr bwMode="auto">
          <a:xfrm>
            <a:off x="3652838" y="3667125"/>
            <a:ext cx="180975" cy="180975"/>
          </a:xfrm>
          <a:prstGeom prst="ellipse">
            <a:avLst/>
          </a:prstGeom>
          <a:solidFill>
            <a:srgbClr val="C0504D"/>
          </a:solidFill>
          <a:ln w="38100">
            <a:noFill/>
            <a:round/>
            <a:headEnd/>
            <a:tailEnd/>
          </a:ln>
        </p:spPr>
        <p:txBody>
          <a:bodyPr/>
          <a:lstStyle/>
          <a:p>
            <a:endParaRPr lang="en-IN"/>
          </a:p>
        </p:txBody>
      </p:sp>
      <p:sp>
        <p:nvSpPr>
          <p:cNvPr id="21509" name="Oval 5"/>
          <p:cNvSpPr>
            <a:spLocks noChangeArrowheads="1"/>
          </p:cNvSpPr>
          <p:nvPr/>
        </p:nvSpPr>
        <p:spPr bwMode="auto">
          <a:xfrm>
            <a:off x="4386263" y="3829050"/>
            <a:ext cx="180975" cy="180975"/>
          </a:xfrm>
          <a:prstGeom prst="ellipse">
            <a:avLst/>
          </a:prstGeom>
          <a:solidFill>
            <a:srgbClr val="C0504D"/>
          </a:solidFill>
          <a:ln w="38100">
            <a:noFill/>
            <a:round/>
            <a:headEnd/>
            <a:tailEnd/>
          </a:ln>
        </p:spPr>
        <p:txBody>
          <a:bodyPr/>
          <a:lstStyle/>
          <a:p>
            <a:endParaRPr lang="en-IN"/>
          </a:p>
        </p:txBody>
      </p:sp>
      <p:sp>
        <p:nvSpPr>
          <p:cNvPr id="21510" name="Oval 6"/>
          <p:cNvSpPr>
            <a:spLocks noChangeArrowheads="1"/>
          </p:cNvSpPr>
          <p:nvPr/>
        </p:nvSpPr>
        <p:spPr bwMode="auto">
          <a:xfrm>
            <a:off x="4538663" y="2752725"/>
            <a:ext cx="180975" cy="180975"/>
          </a:xfrm>
          <a:prstGeom prst="ellipse">
            <a:avLst/>
          </a:prstGeom>
          <a:solidFill>
            <a:srgbClr val="C0504D"/>
          </a:solidFill>
          <a:ln w="38100">
            <a:noFill/>
            <a:round/>
            <a:headEnd/>
            <a:tailEnd/>
          </a:ln>
        </p:spPr>
        <p:txBody>
          <a:bodyPr/>
          <a:lstStyle/>
          <a:p>
            <a:endParaRPr lang="en-IN"/>
          </a:p>
        </p:txBody>
      </p:sp>
      <p:sp>
        <p:nvSpPr>
          <p:cNvPr id="21511" name="Oval 7"/>
          <p:cNvSpPr>
            <a:spLocks noChangeArrowheads="1"/>
          </p:cNvSpPr>
          <p:nvPr/>
        </p:nvSpPr>
        <p:spPr bwMode="auto">
          <a:xfrm>
            <a:off x="4700588" y="3352800"/>
            <a:ext cx="180975" cy="180975"/>
          </a:xfrm>
          <a:prstGeom prst="ellipse">
            <a:avLst/>
          </a:prstGeom>
          <a:solidFill>
            <a:srgbClr val="C0504D"/>
          </a:solidFill>
          <a:ln w="38100">
            <a:noFill/>
            <a:round/>
            <a:headEnd/>
            <a:tailEnd/>
          </a:ln>
        </p:spPr>
        <p:txBody>
          <a:bodyPr/>
          <a:lstStyle/>
          <a:p>
            <a:endParaRPr lang="en-IN"/>
          </a:p>
        </p:txBody>
      </p:sp>
      <p:sp>
        <p:nvSpPr>
          <p:cNvPr id="21512" name="Oval 8"/>
          <p:cNvSpPr>
            <a:spLocks noChangeArrowheads="1"/>
          </p:cNvSpPr>
          <p:nvPr/>
        </p:nvSpPr>
        <p:spPr bwMode="auto">
          <a:xfrm>
            <a:off x="3214688" y="3314700"/>
            <a:ext cx="180975" cy="180975"/>
          </a:xfrm>
          <a:prstGeom prst="ellipse">
            <a:avLst/>
          </a:prstGeom>
          <a:solidFill>
            <a:srgbClr val="C0504D"/>
          </a:solidFill>
          <a:ln w="38100">
            <a:noFill/>
            <a:round/>
            <a:headEnd/>
            <a:tailEnd/>
          </a:ln>
        </p:spPr>
        <p:txBody>
          <a:bodyPr/>
          <a:lstStyle/>
          <a:p>
            <a:endParaRPr lang="en-IN"/>
          </a:p>
        </p:txBody>
      </p:sp>
      <p:sp>
        <p:nvSpPr>
          <p:cNvPr id="21513" name="Oval 9"/>
          <p:cNvSpPr>
            <a:spLocks noChangeArrowheads="1"/>
          </p:cNvSpPr>
          <p:nvPr/>
        </p:nvSpPr>
        <p:spPr bwMode="auto">
          <a:xfrm>
            <a:off x="5329238" y="3562350"/>
            <a:ext cx="180975" cy="180975"/>
          </a:xfrm>
          <a:prstGeom prst="ellipse">
            <a:avLst/>
          </a:prstGeom>
          <a:solidFill>
            <a:srgbClr val="C0504D"/>
          </a:solidFill>
          <a:ln w="38100">
            <a:noFill/>
            <a:round/>
            <a:headEnd/>
            <a:tailEnd/>
          </a:ln>
        </p:spPr>
        <p:txBody>
          <a:bodyPr/>
          <a:lstStyle/>
          <a:p>
            <a:endParaRPr lang="en-IN"/>
          </a:p>
        </p:txBody>
      </p:sp>
      <p:sp>
        <p:nvSpPr>
          <p:cNvPr id="21514" name="Oval 10"/>
          <p:cNvSpPr>
            <a:spLocks noChangeArrowheads="1"/>
          </p:cNvSpPr>
          <p:nvPr/>
        </p:nvSpPr>
        <p:spPr bwMode="auto">
          <a:xfrm>
            <a:off x="5872163" y="3905250"/>
            <a:ext cx="180975" cy="180975"/>
          </a:xfrm>
          <a:prstGeom prst="ellipse">
            <a:avLst/>
          </a:prstGeom>
          <a:solidFill>
            <a:srgbClr val="C0504D"/>
          </a:solidFill>
          <a:ln w="38100">
            <a:noFill/>
            <a:round/>
            <a:headEnd/>
            <a:tailEnd/>
          </a:ln>
        </p:spPr>
        <p:txBody>
          <a:bodyPr/>
          <a:lstStyle/>
          <a:p>
            <a:endParaRPr lang="en-IN"/>
          </a:p>
        </p:txBody>
      </p:sp>
      <p:sp>
        <p:nvSpPr>
          <p:cNvPr id="21515" name="Oval 11"/>
          <p:cNvSpPr>
            <a:spLocks noChangeArrowheads="1"/>
          </p:cNvSpPr>
          <p:nvPr/>
        </p:nvSpPr>
        <p:spPr bwMode="auto">
          <a:xfrm>
            <a:off x="6024563" y="3219450"/>
            <a:ext cx="180975" cy="180975"/>
          </a:xfrm>
          <a:prstGeom prst="ellipse">
            <a:avLst/>
          </a:prstGeom>
          <a:solidFill>
            <a:srgbClr val="C0504D"/>
          </a:solidFill>
          <a:ln w="38100">
            <a:noFill/>
            <a:round/>
            <a:headEnd/>
            <a:tailEnd/>
          </a:ln>
        </p:spPr>
        <p:txBody>
          <a:bodyPr/>
          <a:lstStyle/>
          <a:p>
            <a:endParaRPr lang="en-IN"/>
          </a:p>
        </p:txBody>
      </p:sp>
      <p:sp>
        <p:nvSpPr>
          <p:cNvPr id="21516" name="Oval 12"/>
          <p:cNvSpPr>
            <a:spLocks noChangeArrowheads="1"/>
          </p:cNvSpPr>
          <p:nvPr/>
        </p:nvSpPr>
        <p:spPr bwMode="auto">
          <a:xfrm>
            <a:off x="3176588" y="4248150"/>
            <a:ext cx="180975" cy="180975"/>
          </a:xfrm>
          <a:prstGeom prst="ellipse">
            <a:avLst/>
          </a:prstGeom>
          <a:solidFill>
            <a:srgbClr val="C0504D"/>
          </a:solidFill>
          <a:ln w="38100">
            <a:noFill/>
            <a:round/>
            <a:headEnd/>
            <a:tailEnd/>
          </a:ln>
        </p:spPr>
        <p:txBody>
          <a:bodyPr/>
          <a:lstStyle/>
          <a:p>
            <a:endParaRPr lang="en-IN"/>
          </a:p>
        </p:txBody>
      </p:sp>
      <p:sp>
        <p:nvSpPr>
          <p:cNvPr id="21517" name="Oval 13"/>
          <p:cNvSpPr>
            <a:spLocks noChangeArrowheads="1"/>
          </p:cNvSpPr>
          <p:nvPr/>
        </p:nvSpPr>
        <p:spPr bwMode="auto">
          <a:xfrm>
            <a:off x="3071813" y="1952625"/>
            <a:ext cx="180975" cy="180975"/>
          </a:xfrm>
          <a:prstGeom prst="ellipse">
            <a:avLst/>
          </a:prstGeom>
          <a:solidFill>
            <a:srgbClr val="C0504D"/>
          </a:solidFill>
          <a:ln w="38100">
            <a:noFill/>
            <a:round/>
            <a:headEnd/>
            <a:tailEnd/>
          </a:ln>
        </p:spPr>
        <p:txBody>
          <a:bodyPr/>
          <a:lstStyle/>
          <a:p>
            <a:endParaRPr lang="en-IN"/>
          </a:p>
        </p:txBody>
      </p:sp>
      <p:sp>
        <p:nvSpPr>
          <p:cNvPr id="21518" name="Oval 14"/>
          <p:cNvSpPr>
            <a:spLocks noChangeArrowheads="1"/>
          </p:cNvSpPr>
          <p:nvPr/>
        </p:nvSpPr>
        <p:spPr bwMode="auto">
          <a:xfrm>
            <a:off x="3843338" y="1952625"/>
            <a:ext cx="180975" cy="180975"/>
          </a:xfrm>
          <a:prstGeom prst="ellipse">
            <a:avLst/>
          </a:prstGeom>
          <a:solidFill>
            <a:srgbClr val="C0504D"/>
          </a:solidFill>
          <a:ln w="38100">
            <a:noFill/>
            <a:round/>
            <a:headEnd/>
            <a:tailEnd/>
          </a:ln>
        </p:spPr>
        <p:txBody>
          <a:bodyPr/>
          <a:lstStyle/>
          <a:p>
            <a:endParaRPr lang="en-IN"/>
          </a:p>
        </p:txBody>
      </p:sp>
      <p:cxnSp>
        <p:nvCxnSpPr>
          <p:cNvPr id="21519" name="AutoShape 15"/>
          <p:cNvCxnSpPr>
            <a:cxnSpLocks noChangeShapeType="1"/>
          </p:cNvCxnSpPr>
          <p:nvPr/>
        </p:nvCxnSpPr>
        <p:spPr bwMode="auto">
          <a:xfrm>
            <a:off x="3214688" y="2114550"/>
            <a:ext cx="295275" cy="504825"/>
          </a:xfrm>
          <a:prstGeom prst="straightConnector1">
            <a:avLst/>
          </a:prstGeom>
          <a:noFill/>
          <a:ln w="57150">
            <a:solidFill>
              <a:srgbClr val="000000"/>
            </a:solidFill>
            <a:round/>
            <a:headEnd/>
            <a:tailEnd/>
          </a:ln>
        </p:spPr>
      </p:cxnSp>
      <p:cxnSp>
        <p:nvCxnSpPr>
          <p:cNvPr id="21520" name="AutoShape 16"/>
          <p:cNvCxnSpPr>
            <a:cxnSpLocks noChangeShapeType="1"/>
          </p:cNvCxnSpPr>
          <p:nvPr/>
        </p:nvCxnSpPr>
        <p:spPr bwMode="auto">
          <a:xfrm>
            <a:off x="3624263" y="2743200"/>
            <a:ext cx="361950" cy="466725"/>
          </a:xfrm>
          <a:prstGeom prst="straightConnector1">
            <a:avLst/>
          </a:prstGeom>
          <a:noFill/>
          <a:ln w="57150">
            <a:solidFill>
              <a:srgbClr val="000000"/>
            </a:solidFill>
            <a:round/>
            <a:headEnd/>
            <a:tailEnd/>
          </a:ln>
        </p:spPr>
      </p:cxnSp>
      <p:cxnSp>
        <p:nvCxnSpPr>
          <p:cNvPr id="21521" name="AutoShape 17"/>
          <p:cNvCxnSpPr>
            <a:cxnSpLocks noChangeShapeType="1"/>
          </p:cNvCxnSpPr>
          <p:nvPr/>
        </p:nvCxnSpPr>
        <p:spPr bwMode="auto">
          <a:xfrm>
            <a:off x="4100513" y="3324225"/>
            <a:ext cx="361950" cy="533400"/>
          </a:xfrm>
          <a:prstGeom prst="straightConnector1">
            <a:avLst/>
          </a:prstGeom>
          <a:noFill/>
          <a:ln w="57150">
            <a:solidFill>
              <a:srgbClr val="000000"/>
            </a:solidFill>
            <a:round/>
            <a:headEnd/>
            <a:tailEnd/>
          </a:ln>
        </p:spPr>
      </p:cxnSp>
      <p:cxnSp>
        <p:nvCxnSpPr>
          <p:cNvPr id="21522" name="AutoShape 18"/>
          <p:cNvCxnSpPr>
            <a:cxnSpLocks noChangeShapeType="1"/>
          </p:cNvCxnSpPr>
          <p:nvPr/>
        </p:nvCxnSpPr>
        <p:spPr bwMode="auto">
          <a:xfrm>
            <a:off x="5510213" y="3676650"/>
            <a:ext cx="361950" cy="276225"/>
          </a:xfrm>
          <a:prstGeom prst="straightConnector1">
            <a:avLst/>
          </a:prstGeom>
          <a:noFill/>
          <a:ln w="57150">
            <a:solidFill>
              <a:srgbClr val="000000"/>
            </a:solidFill>
            <a:round/>
            <a:headEnd/>
            <a:tailEnd/>
          </a:ln>
        </p:spPr>
      </p:cxnSp>
      <p:cxnSp>
        <p:nvCxnSpPr>
          <p:cNvPr id="21523" name="AutoShape 19"/>
          <p:cNvCxnSpPr>
            <a:cxnSpLocks noChangeShapeType="1"/>
          </p:cNvCxnSpPr>
          <p:nvPr/>
        </p:nvCxnSpPr>
        <p:spPr bwMode="auto">
          <a:xfrm>
            <a:off x="4872038" y="3476625"/>
            <a:ext cx="457200" cy="152400"/>
          </a:xfrm>
          <a:prstGeom prst="straightConnector1">
            <a:avLst/>
          </a:prstGeom>
          <a:noFill/>
          <a:ln w="57150">
            <a:solidFill>
              <a:srgbClr val="000000"/>
            </a:solidFill>
            <a:round/>
            <a:headEnd/>
            <a:tailEnd/>
          </a:ln>
        </p:spPr>
      </p:cxnSp>
      <p:cxnSp>
        <p:nvCxnSpPr>
          <p:cNvPr id="21524" name="AutoShape 20"/>
          <p:cNvCxnSpPr>
            <a:cxnSpLocks noChangeShapeType="1"/>
          </p:cNvCxnSpPr>
          <p:nvPr/>
        </p:nvCxnSpPr>
        <p:spPr bwMode="auto">
          <a:xfrm flipV="1">
            <a:off x="4129088" y="2876550"/>
            <a:ext cx="438150" cy="314325"/>
          </a:xfrm>
          <a:prstGeom prst="straightConnector1">
            <a:avLst/>
          </a:prstGeom>
          <a:noFill/>
          <a:ln w="57150">
            <a:solidFill>
              <a:srgbClr val="000000"/>
            </a:solidFill>
            <a:round/>
            <a:headEnd/>
            <a:tailEnd/>
          </a:ln>
        </p:spPr>
      </p:cxnSp>
      <p:cxnSp>
        <p:nvCxnSpPr>
          <p:cNvPr id="21525" name="AutoShape 21"/>
          <p:cNvCxnSpPr>
            <a:cxnSpLocks noChangeShapeType="1"/>
          </p:cNvCxnSpPr>
          <p:nvPr/>
        </p:nvCxnSpPr>
        <p:spPr bwMode="auto">
          <a:xfrm flipV="1">
            <a:off x="3376613" y="3286125"/>
            <a:ext cx="590550" cy="114300"/>
          </a:xfrm>
          <a:prstGeom prst="straightConnector1">
            <a:avLst/>
          </a:prstGeom>
          <a:noFill/>
          <a:ln w="57150">
            <a:solidFill>
              <a:srgbClr val="000000"/>
            </a:solidFill>
            <a:round/>
            <a:headEnd/>
            <a:tailEnd/>
          </a:ln>
        </p:spPr>
      </p:cxnSp>
      <p:cxnSp>
        <p:nvCxnSpPr>
          <p:cNvPr id="21526" name="AutoShape 22"/>
          <p:cNvCxnSpPr>
            <a:cxnSpLocks noChangeShapeType="1"/>
          </p:cNvCxnSpPr>
          <p:nvPr/>
        </p:nvCxnSpPr>
        <p:spPr bwMode="auto">
          <a:xfrm flipV="1">
            <a:off x="3795713" y="3343275"/>
            <a:ext cx="238125" cy="333375"/>
          </a:xfrm>
          <a:prstGeom prst="straightConnector1">
            <a:avLst/>
          </a:prstGeom>
          <a:noFill/>
          <a:ln w="57150">
            <a:solidFill>
              <a:srgbClr val="000000"/>
            </a:solidFill>
            <a:round/>
            <a:headEnd/>
            <a:tailEnd/>
          </a:ln>
        </p:spPr>
      </p:cxnSp>
      <p:cxnSp>
        <p:nvCxnSpPr>
          <p:cNvPr id="21527" name="AutoShape 23"/>
          <p:cNvCxnSpPr>
            <a:cxnSpLocks noChangeShapeType="1"/>
          </p:cNvCxnSpPr>
          <p:nvPr/>
        </p:nvCxnSpPr>
        <p:spPr bwMode="auto">
          <a:xfrm>
            <a:off x="4148138" y="3286125"/>
            <a:ext cx="571500" cy="123825"/>
          </a:xfrm>
          <a:prstGeom prst="straightConnector1">
            <a:avLst/>
          </a:prstGeom>
          <a:noFill/>
          <a:ln w="57150">
            <a:solidFill>
              <a:srgbClr val="000000"/>
            </a:solidFill>
            <a:round/>
            <a:headEnd/>
            <a:tailEnd/>
          </a:ln>
        </p:spPr>
      </p:cxnSp>
      <p:cxnSp>
        <p:nvCxnSpPr>
          <p:cNvPr id="21528" name="AutoShape 24"/>
          <p:cNvCxnSpPr>
            <a:cxnSpLocks noChangeShapeType="1"/>
          </p:cNvCxnSpPr>
          <p:nvPr/>
        </p:nvCxnSpPr>
        <p:spPr bwMode="auto">
          <a:xfrm flipV="1">
            <a:off x="5500688" y="3343275"/>
            <a:ext cx="542925" cy="266700"/>
          </a:xfrm>
          <a:prstGeom prst="straightConnector1">
            <a:avLst/>
          </a:prstGeom>
          <a:noFill/>
          <a:ln w="57150">
            <a:solidFill>
              <a:srgbClr val="000000"/>
            </a:solidFill>
            <a:round/>
            <a:headEnd/>
            <a:tailEnd/>
          </a:ln>
        </p:spPr>
      </p:cxnSp>
      <p:cxnSp>
        <p:nvCxnSpPr>
          <p:cNvPr id="21529" name="AutoShape 25"/>
          <p:cNvCxnSpPr>
            <a:cxnSpLocks noChangeShapeType="1"/>
          </p:cNvCxnSpPr>
          <p:nvPr/>
        </p:nvCxnSpPr>
        <p:spPr bwMode="auto">
          <a:xfrm flipV="1">
            <a:off x="3624263" y="2114550"/>
            <a:ext cx="266700" cy="504825"/>
          </a:xfrm>
          <a:prstGeom prst="straightConnector1">
            <a:avLst/>
          </a:prstGeom>
          <a:noFill/>
          <a:ln w="57150">
            <a:solidFill>
              <a:srgbClr val="000000"/>
            </a:solidFill>
            <a:round/>
            <a:headEnd/>
            <a:tailEnd/>
          </a:ln>
        </p:spPr>
      </p:cxnSp>
      <p:cxnSp>
        <p:nvCxnSpPr>
          <p:cNvPr id="21530" name="AutoShape 26"/>
          <p:cNvCxnSpPr>
            <a:cxnSpLocks noChangeShapeType="1"/>
          </p:cNvCxnSpPr>
          <p:nvPr/>
        </p:nvCxnSpPr>
        <p:spPr bwMode="auto">
          <a:xfrm flipV="1">
            <a:off x="3319463" y="3829050"/>
            <a:ext cx="381000" cy="447675"/>
          </a:xfrm>
          <a:prstGeom prst="straightConnector1">
            <a:avLst/>
          </a:prstGeom>
          <a:noFill/>
          <a:ln w="57150">
            <a:solidFill>
              <a:srgbClr val="000000"/>
            </a:solidFill>
            <a:round/>
            <a:headEnd/>
            <a:tailEnd/>
          </a:ln>
        </p:spPr>
      </p:cxnSp>
      <p:sp>
        <p:nvSpPr>
          <p:cNvPr id="21531" name="TextBox 26"/>
          <p:cNvSpPr txBox="1">
            <a:spLocks noChangeArrowheads="1"/>
          </p:cNvSpPr>
          <p:nvPr/>
        </p:nvSpPr>
        <p:spPr bwMode="auto">
          <a:xfrm>
            <a:off x="304800" y="457200"/>
            <a:ext cx="6619875" cy="461963"/>
          </a:xfrm>
          <a:prstGeom prst="rect">
            <a:avLst/>
          </a:prstGeom>
          <a:noFill/>
          <a:ln w="9525">
            <a:noFill/>
            <a:miter lim="800000"/>
            <a:headEnd/>
            <a:tailEnd/>
          </a:ln>
        </p:spPr>
        <p:txBody>
          <a:bodyPr wrap="none">
            <a:spAutoFit/>
          </a:bodyPr>
          <a:lstStyle/>
          <a:p>
            <a:r>
              <a:rPr lang="en-US" b="1">
                <a:solidFill>
                  <a:srgbClr val="0000FF"/>
                </a:solidFill>
                <a:latin typeface="Bookman Old Style" pitchFamily="18" charset="0"/>
              </a:rPr>
              <a:t>Robustness against random node failure</a:t>
            </a:r>
            <a:endParaRPr lang="en-IN" b="1">
              <a:solidFill>
                <a:srgbClr val="0000FF"/>
              </a:solidFill>
              <a:latin typeface="Bookman Old Style" pitchFamily="18" charset="0"/>
            </a:endParaRPr>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2"/>
          <p:cNvSpPr>
            <a:spLocks noChangeArrowheads="1"/>
          </p:cNvSpPr>
          <p:nvPr/>
        </p:nvSpPr>
        <p:spPr bwMode="auto">
          <a:xfrm>
            <a:off x="3481388" y="2581275"/>
            <a:ext cx="180975" cy="180975"/>
          </a:xfrm>
          <a:prstGeom prst="ellipse">
            <a:avLst/>
          </a:prstGeom>
          <a:solidFill>
            <a:srgbClr val="C0504D"/>
          </a:solidFill>
          <a:ln w="38100">
            <a:noFill/>
            <a:round/>
            <a:headEnd/>
            <a:tailEnd/>
          </a:ln>
        </p:spPr>
        <p:txBody>
          <a:bodyPr/>
          <a:lstStyle/>
          <a:p>
            <a:endParaRPr lang="en-IN"/>
          </a:p>
        </p:txBody>
      </p:sp>
      <p:sp>
        <p:nvSpPr>
          <p:cNvPr id="22531" name="Oval 3"/>
          <p:cNvSpPr>
            <a:spLocks noChangeArrowheads="1"/>
          </p:cNvSpPr>
          <p:nvPr/>
        </p:nvSpPr>
        <p:spPr bwMode="auto">
          <a:xfrm>
            <a:off x="3967163" y="3162300"/>
            <a:ext cx="180975" cy="180975"/>
          </a:xfrm>
          <a:prstGeom prst="ellipse">
            <a:avLst/>
          </a:prstGeom>
          <a:solidFill>
            <a:srgbClr val="C0504D"/>
          </a:solidFill>
          <a:ln w="38100">
            <a:noFill/>
            <a:round/>
            <a:headEnd/>
            <a:tailEnd/>
          </a:ln>
        </p:spPr>
        <p:txBody>
          <a:bodyPr/>
          <a:lstStyle/>
          <a:p>
            <a:endParaRPr lang="en-IN"/>
          </a:p>
        </p:txBody>
      </p:sp>
      <p:sp>
        <p:nvSpPr>
          <p:cNvPr id="22532" name="Oval 4"/>
          <p:cNvSpPr>
            <a:spLocks noChangeArrowheads="1"/>
          </p:cNvSpPr>
          <p:nvPr/>
        </p:nvSpPr>
        <p:spPr bwMode="auto">
          <a:xfrm>
            <a:off x="3652838" y="3667125"/>
            <a:ext cx="180975" cy="180975"/>
          </a:xfrm>
          <a:prstGeom prst="ellipse">
            <a:avLst/>
          </a:prstGeom>
          <a:solidFill>
            <a:srgbClr val="C0504D"/>
          </a:solidFill>
          <a:ln w="38100">
            <a:noFill/>
            <a:round/>
            <a:headEnd/>
            <a:tailEnd/>
          </a:ln>
        </p:spPr>
        <p:txBody>
          <a:bodyPr/>
          <a:lstStyle/>
          <a:p>
            <a:endParaRPr lang="en-IN"/>
          </a:p>
        </p:txBody>
      </p:sp>
      <p:sp>
        <p:nvSpPr>
          <p:cNvPr id="22533" name="Oval 5"/>
          <p:cNvSpPr>
            <a:spLocks noChangeArrowheads="1"/>
          </p:cNvSpPr>
          <p:nvPr/>
        </p:nvSpPr>
        <p:spPr bwMode="auto">
          <a:xfrm>
            <a:off x="4386263" y="3829050"/>
            <a:ext cx="180975" cy="180975"/>
          </a:xfrm>
          <a:prstGeom prst="ellipse">
            <a:avLst/>
          </a:prstGeom>
          <a:solidFill>
            <a:srgbClr val="C0504D"/>
          </a:solidFill>
          <a:ln w="38100">
            <a:noFill/>
            <a:round/>
            <a:headEnd/>
            <a:tailEnd/>
          </a:ln>
        </p:spPr>
        <p:txBody>
          <a:bodyPr/>
          <a:lstStyle/>
          <a:p>
            <a:endParaRPr lang="en-IN"/>
          </a:p>
        </p:txBody>
      </p:sp>
      <p:sp>
        <p:nvSpPr>
          <p:cNvPr id="22534" name="Oval 6"/>
          <p:cNvSpPr>
            <a:spLocks noChangeArrowheads="1"/>
          </p:cNvSpPr>
          <p:nvPr/>
        </p:nvSpPr>
        <p:spPr bwMode="auto">
          <a:xfrm>
            <a:off x="4538663" y="2752725"/>
            <a:ext cx="180975" cy="180975"/>
          </a:xfrm>
          <a:prstGeom prst="ellipse">
            <a:avLst/>
          </a:prstGeom>
          <a:solidFill>
            <a:srgbClr val="C0504D"/>
          </a:solidFill>
          <a:ln w="38100">
            <a:noFill/>
            <a:round/>
            <a:headEnd/>
            <a:tailEnd/>
          </a:ln>
        </p:spPr>
        <p:txBody>
          <a:bodyPr/>
          <a:lstStyle/>
          <a:p>
            <a:endParaRPr lang="en-IN"/>
          </a:p>
        </p:txBody>
      </p:sp>
      <p:sp>
        <p:nvSpPr>
          <p:cNvPr id="22535" name="Oval 7"/>
          <p:cNvSpPr>
            <a:spLocks noChangeArrowheads="1"/>
          </p:cNvSpPr>
          <p:nvPr/>
        </p:nvSpPr>
        <p:spPr bwMode="auto">
          <a:xfrm>
            <a:off x="4700588" y="3352800"/>
            <a:ext cx="180975" cy="180975"/>
          </a:xfrm>
          <a:prstGeom prst="ellipse">
            <a:avLst/>
          </a:prstGeom>
          <a:solidFill>
            <a:srgbClr val="C0504D"/>
          </a:solidFill>
          <a:ln w="38100">
            <a:noFill/>
            <a:round/>
            <a:headEnd/>
            <a:tailEnd/>
          </a:ln>
        </p:spPr>
        <p:txBody>
          <a:bodyPr/>
          <a:lstStyle/>
          <a:p>
            <a:endParaRPr lang="en-IN"/>
          </a:p>
        </p:txBody>
      </p:sp>
      <p:sp>
        <p:nvSpPr>
          <p:cNvPr id="22536" name="Oval 8"/>
          <p:cNvSpPr>
            <a:spLocks noChangeArrowheads="1"/>
          </p:cNvSpPr>
          <p:nvPr/>
        </p:nvSpPr>
        <p:spPr bwMode="auto">
          <a:xfrm>
            <a:off x="3214688" y="3314700"/>
            <a:ext cx="180975" cy="180975"/>
          </a:xfrm>
          <a:prstGeom prst="ellipse">
            <a:avLst/>
          </a:prstGeom>
          <a:solidFill>
            <a:srgbClr val="C0504D"/>
          </a:solidFill>
          <a:ln w="38100">
            <a:noFill/>
            <a:round/>
            <a:headEnd/>
            <a:tailEnd/>
          </a:ln>
        </p:spPr>
        <p:txBody>
          <a:bodyPr/>
          <a:lstStyle/>
          <a:p>
            <a:endParaRPr lang="en-IN"/>
          </a:p>
        </p:txBody>
      </p:sp>
      <p:sp>
        <p:nvSpPr>
          <p:cNvPr id="22537" name="Oval 9"/>
          <p:cNvSpPr>
            <a:spLocks noChangeArrowheads="1"/>
          </p:cNvSpPr>
          <p:nvPr/>
        </p:nvSpPr>
        <p:spPr bwMode="auto">
          <a:xfrm>
            <a:off x="5329238" y="3562350"/>
            <a:ext cx="180975" cy="180975"/>
          </a:xfrm>
          <a:prstGeom prst="ellipse">
            <a:avLst/>
          </a:prstGeom>
          <a:solidFill>
            <a:srgbClr val="C0504D"/>
          </a:solidFill>
          <a:ln w="38100">
            <a:noFill/>
            <a:round/>
            <a:headEnd/>
            <a:tailEnd/>
          </a:ln>
        </p:spPr>
        <p:txBody>
          <a:bodyPr/>
          <a:lstStyle/>
          <a:p>
            <a:endParaRPr lang="en-IN"/>
          </a:p>
        </p:txBody>
      </p:sp>
      <p:sp>
        <p:nvSpPr>
          <p:cNvPr id="22538" name="Oval 10"/>
          <p:cNvSpPr>
            <a:spLocks noChangeArrowheads="1"/>
          </p:cNvSpPr>
          <p:nvPr/>
        </p:nvSpPr>
        <p:spPr bwMode="auto">
          <a:xfrm>
            <a:off x="5872163" y="3905250"/>
            <a:ext cx="180975" cy="180975"/>
          </a:xfrm>
          <a:prstGeom prst="ellipse">
            <a:avLst/>
          </a:prstGeom>
          <a:solidFill>
            <a:srgbClr val="C0504D"/>
          </a:solidFill>
          <a:ln w="38100">
            <a:noFill/>
            <a:round/>
            <a:headEnd/>
            <a:tailEnd/>
          </a:ln>
        </p:spPr>
        <p:txBody>
          <a:bodyPr/>
          <a:lstStyle/>
          <a:p>
            <a:endParaRPr lang="en-IN"/>
          </a:p>
        </p:txBody>
      </p:sp>
      <p:sp>
        <p:nvSpPr>
          <p:cNvPr id="22539" name="Oval 11"/>
          <p:cNvSpPr>
            <a:spLocks noChangeArrowheads="1"/>
          </p:cNvSpPr>
          <p:nvPr/>
        </p:nvSpPr>
        <p:spPr bwMode="auto">
          <a:xfrm>
            <a:off x="6024563" y="3219450"/>
            <a:ext cx="180975" cy="180975"/>
          </a:xfrm>
          <a:prstGeom prst="ellipse">
            <a:avLst/>
          </a:prstGeom>
          <a:solidFill>
            <a:srgbClr val="C0504D"/>
          </a:solidFill>
          <a:ln w="38100">
            <a:noFill/>
            <a:round/>
            <a:headEnd/>
            <a:tailEnd/>
          </a:ln>
        </p:spPr>
        <p:txBody>
          <a:bodyPr/>
          <a:lstStyle/>
          <a:p>
            <a:endParaRPr lang="en-IN"/>
          </a:p>
        </p:txBody>
      </p:sp>
      <p:sp>
        <p:nvSpPr>
          <p:cNvPr id="22540" name="Oval 12"/>
          <p:cNvSpPr>
            <a:spLocks noChangeArrowheads="1"/>
          </p:cNvSpPr>
          <p:nvPr/>
        </p:nvSpPr>
        <p:spPr bwMode="auto">
          <a:xfrm>
            <a:off x="3176588" y="4248150"/>
            <a:ext cx="180975" cy="180975"/>
          </a:xfrm>
          <a:prstGeom prst="ellipse">
            <a:avLst/>
          </a:prstGeom>
          <a:solidFill>
            <a:srgbClr val="C0504D"/>
          </a:solidFill>
          <a:ln w="38100">
            <a:noFill/>
            <a:round/>
            <a:headEnd/>
            <a:tailEnd/>
          </a:ln>
        </p:spPr>
        <p:txBody>
          <a:bodyPr/>
          <a:lstStyle/>
          <a:p>
            <a:endParaRPr lang="en-IN"/>
          </a:p>
        </p:txBody>
      </p:sp>
      <p:sp>
        <p:nvSpPr>
          <p:cNvPr id="13" name="Oval 13"/>
          <p:cNvSpPr>
            <a:spLocks noChangeArrowheads="1"/>
          </p:cNvSpPr>
          <p:nvPr/>
        </p:nvSpPr>
        <p:spPr bwMode="auto">
          <a:xfrm>
            <a:off x="3071813" y="1952625"/>
            <a:ext cx="180975" cy="180975"/>
          </a:xfrm>
          <a:prstGeom prst="ellipse">
            <a:avLst/>
          </a:prstGeom>
          <a:solidFill>
            <a:schemeClr val="bg1">
              <a:lumMod val="75000"/>
            </a:schemeClr>
          </a:solidFill>
          <a:ln w="38100">
            <a:solidFill>
              <a:schemeClr val="bg1">
                <a:lumMod val="75000"/>
              </a:schemeClr>
            </a:solidFill>
            <a:round/>
            <a:headEnd/>
            <a:tailEnd/>
          </a:ln>
          <a:effectLst/>
        </p:spPr>
        <p:txBody>
          <a:bodyPr/>
          <a:lstStyle/>
          <a:p>
            <a:pPr>
              <a:defRPr/>
            </a:pPr>
            <a:endParaRPr lang="en-IN">
              <a:solidFill>
                <a:schemeClr val="bg1">
                  <a:lumMod val="75000"/>
                </a:schemeClr>
              </a:solidFill>
            </a:endParaRPr>
          </a:p>
        </p:txBody>
      </p:sp>
      <p:sp>
        <p:nvSpPr>
          <p:cNvPr id="22542" name="Oval 14"/>
          <p:cNvSpPr>
            <a:spLocks noChangeArrowheads="1"/>
          </p:cNvSpPr>
          <p:nvPr/>
        </p:nvSpPr>
        <p:spPr bwMode="auto">
          <a:xfrm>
            <a:off x="3843338" y="1952625"/>
            <a:ext cx="180975" cy="180975"/>
          </a:xfrm>
          <a:prstGeom prst="ellipse">
            <a:avLst/>
          </a:prstGeom>
          <a:solidFill>
            <a:srgbClr val="C0504D"/>
          </a:solidFill>
          <a:ln w="38100">
            <a:noFill/>
            <a:round/>
            <a:headEnd/>
            <a:tailEnd/>
          </a:ln>
        </p:spPr>
        <p:txBody>
          <a:bodyPr/>
          <a:lstStyle/>
          <a:p>
            <a:endParaRPr lang="en-IN"/>
          </a:p>
        </p:txBody>
      </p:sp>
      <p:cxnSp>
        <p:nvCxnSpPr>
          <p:cNvPr id="15" name="AutoShape 15"/>
          <p:cNvCxnSpPr>
            <a:cxnSpLocks noChangeShapeType="1"/>
          </p:cNvCxnSpPr>
          <p:nvPr/>
        </p:nvCxnSpPr>
        <p:spPr bwMode="auto">
          <a:xfrm>
            <a:off x="3214688" y="2114550"/>
            <a:ext cx="295275" cy="504825"/>
          </a:xfrm>
          <a:prstGeom prst="straightConnector1">
            <a:avLst/>
          </a:prstGeom>
          <a:noFill/>
          <a:ln w="57150">
            <a:solidFill>
              <a:schemeClr val="bg1">
                <a:lumMod val="75000"/>
              </a:schemeClr>
            </a:solidFill>
            <a:round/>
            <a:headEnd/>
            <a:tailEnd/>
          </a:ln>
        </p:spPr>
      </p:cxnSp>
      <p:cxnSp>
        <p:nvCxnSpPr>
          <p:cNvPr id="22544" name="AutoShape 16"/>
          <p:cNvCxnSpPr>
            <a:cxnSpLocks noChangeShapeType="1"/>
          </p:cNvCxnSpPr>
          <p:nvPr/>
        </p:nvCxnSpPr>
        <p:spPr bwMode="auto">
          <a:xfrm>
            <a:off x="3624263" y="2743200"/>
            <a:ext cx="361950" cy="466725"/>
          </a:xfrm>
          <a:prstGeom prst="straightConnector1">
            <a:avLst/>
          </a:prstGeom>
          <a:noFill/>
          <a:ln w="57150">
            <a:solidFill>
              <a:srgbClr val="000000"/>
            </a:solidFill>
            <a:round/>
            <a:headEnd/>
            <a:tailEnd/>
          </a:ln>
        </p:spPr>
      </p:cxnSp>
      <p:cxnSp>
        <p:nvCxnSpPr>
          <p:cNvPr id="22545" name="AutoShape 17"/>
          <p:cNvCxnSpPr>
            <a:cxnSpLocks noChangeShapeType="1"/>
          </p:cNvCxnSpPr>
          <p:nvPr/>
        </p:nvCxnSpPr>
        <p:spPr bwMode="auto">
          <a:xfrm>
            <a:off x="4100513" y="3324225"/>
            <a:ext cx="361950" cy="533400"/>
          </a:xfrm>
          <a:prstGeom prst="straightConnector1">
            <a:avLst/>
          </a:prstGeom>
          <a:noFill/>
          <a:ln w="57150">
            <a:solidFill>
              <a:srgbClr val="000000"/>
            </a:solidFill>
            <a:round/>
            <a:headEnd/>
            <a:tailEnd/>
          </a:ln>
        </p:spPr>
      </p:cxnSp>
      <p:cxnSp>
        <p:nvCxnSpPr>
          <p:cNvPr id="22546" name="AutoShape 18"/>
          <p:cNvCxnSpPr>
            <a:cxnSpLocks noChangeShapeType="1"/>
          </p:cNvCxnSpPr>
          <p:nvPr/>
        </p:nvCxnSpPr>
        <p:spPr bwMode="auto">
          <a:xfrm>
            <a:off x="5510213" y="3676650"/>
            <a:ext cx="361950" cy="276225"/>
          </a:xfrm>
          <a:prstGeom prst="straightConnector1">
            <a:avLst/>
          </a:prstGeom>
          <a:noFill/>
          <a:ln w="57150">
            <a:solidFill>
              <a:srgbClr val="000000"/>
            </a:solidFill>
            <a:round/>
            <a:headEnd/>
            <a:tailEnd/>
          </a:ln>
        </p:spPr>
      </p:cxnSp>
      <p:cxnSp>
        <p:nvCxnSpPr>
          <p:cNvPr id="22547" name="AutoShape 19"/>
          <p:cNvCxnSpPr>
            <a:cxnSpLocks noChangeShapeType="1"/>
          </p:cNvCxnSpPr>
          <p:nvPr/>
        </p:nvCxnSpPr>
        <p:spPr bwMode="auto">
          <a:xfrm>
            <a:off x="4872038" y="3476625"/>
            <a:ext cx="457200" cy="152400"/>
          </a:xfrm>
          <a:prstGeom prst="straightConnector1">
            <a:avLst/>
          </a:prstGeom>
          <a:noFill/>
          <a:ln w="57150">
            <a:solidFill>
              <a:srgbClr val="000000"/>
            </a:solidFill>
            <a:round/>
            <a:headEnd/>
            <a:tailEnd/>
          </a:ln>
        </p:spPr>
      </p:cxnSp>
      <p:cxnSp>
        <p:nvCxnSpPr>
          <p:cNvPr id="22548" name="AutoShape 20"/>
          <p:cNvCxnSpPr>
            <a:cxnSpLocks noChangeShapeType="1"/>
          </p:cNvCxnSpPr>
          <p:nvPr/>
        </p:nvCxnSpPr>
        <p:spPr bwMode="auto">
          <a:xfrm flipV="1">
            <a:off x="4129088" y="2876550"/>
            <a:ext cx="438150" cy="314325"/>
          </a:xfrm>
          <a:prstGeom prst="straightConnector1">
            <a:avLst/>
          </a:prstGeom>
          <a:noFill/>
          <a:ln w="57150">
            <a:solidFill>
              <a:srgbClr val="000000"/>
            </a:solidFill>
            <a:round/>
            <a:headEnd/>
            <a:tailEnd/>
          </a:ln>
        </p:spPr>
      </p:cxnSp>
      <p:cxnSp>
        <p:nvCxnSpPr>
          <p:cNvPr id="22549" name="AutoShape 21"/>
          <p:cNvCxnSpPr>
            <a:cxnSpLocks noChangeShapeType="1"/>
          </p:cNvCxnSpPr>
          <p:nvPr/>
        </p:nvCxnSpPr>
        <p:spPr bwMode="auto">
          <a:xfrm flipV="1">
            <a:off x="3376613" y="3286125"/>
            <a:ext cx="590550" cy="114300"/>
          </a:xfrm>
          <a:prstGeom prst="straightConnector1">
            <a:avLst/>
          </a:prstGeom>
          <a:noFill/>
          <a:ln w="57150">
            <a:solidFill>
              <a:srgbClr val="000000"/>
            </a:solidFill>
            <a:round/>
            <a:headEnd/>
            <a:tailEnd/>
          </a:ln>
        </p:spPr>
      </p:cxnSp>
      <p:cxnSp>
        <p:nvCxnSpPr>
          <p:cNvPr id="22550" name="AutoShape 22"/>
          <p:cNvCxnSpPr>
            <a:cxnSpLocks noChangeShapeType="1"/>
          </p:cNvCxnSpPr>
          <p:nvPr/>
        </p:nvCxnSpPr>
        <p:spPr bwMode="auto">
          <a:xfrm flipV="1">
            <a:off x="3795713" y="3343275"/>
            <a:ext cx="238125" cy="333375"/>
          </a:xfrm>
          <a:prstGeom prst="straightConnector1">
            <a:avLst/>
          </a:prstGeom>
          <a:noFill/>
          <a:ln w="57150">
            <a:solidFill>
              <a:srgbClr val="000000"/>
            </a:solidFill>
            <a:round/>
            <a:headEnd/>
            <a:tailEnd/>
          </a:ln>
        </p:spPr>
      </p:cxnSp>
      <p:cxnSp>
        <p:nvCxnSpPr>
          <p:cNvPr id="22551" name="AutoShape 23"/>
          <p:cNvCxnSpPr>
            <a:cxnSpLocks noChangeShapeType="1"/>
          </p:cNvCxnSpPr>
          <p:nvPr/>
        </p:nvCxnSpPr>
        <p:spPr bwMode="auto">
          <a:xfrm>
            <a:off x="4148138" y="3286125"/>
            <a:ext cx="571500" cy="123825"/>
          </a:xfrm>
          <a:prstGeom prst="straightConnector1">
            <a:avLst/>
          </a:prstGeom>
          <a:noFill/>
          <a:ln w="57150">
            <a:solidFill>
              <a:srgbClr val="000000"/>
            </a:solidFill>
            <a:round/>
            <a:headEnd/>
            <a:tailEnd/>
          </a:ln>
        </p:spPr>
      </p:cxnSp>
      <p:cxnSp>
        <p:nvCxnSpPr>
          <p:cNvPr id="22552" name="AutoShape 24"/>
          <p:cNvCxnSpPr>
            <a:cxnSpLocks noChangeShapeType="1"/>
          </p:cNvCxnSpPr>
          <p:nvPr/>
        </p:nvCxnSpPr>
        <p:spPr bwMode="auto">
          <a:xfrm flipV="1">
            <a:off x="5500688" y="3343275"/>
            <a:ext cx="542925" cy="266700"/>
          </a:xfrm>
          <a:prstGeom prst="straightConnector1">
            <a:avLst/>
          </a:prstGeom>
          <a:noFill/>
          <a:ln w="57150">
            <a:solidFill>
              <a:srgbClr val="000000"/>
            </a:solidFill>
            <a:round/>
            <a:headEnd/>
            <a:tailEnd/>
          </a:ln>
        </p:spPr>
      </p:cxnSp>
      <p:cxnSp>
        <p:nvCxnSpPr>
          <p:cNvPr id="22553" name="AutoShape 25"/>
          <p:cNvCxnSpPr>
            <a:cxnSpLocks noChangeShapeType="1"/>
          </p:cNvCxnSpPr>
          <p:nvPr/>
        </p:nvCxnSpPr>
        <p:spPr bwMode="auto">
          <a:xfrm flipV="1">
            <a:off x="3624263" y="2114550"/>
            <a:ext cx="266700" cy="504825"/>
          </a:xfrm>
          <a:prstGeom prst="straightConnector1">
            <a:avLst/>
          </a:prstGeom>
          <a:noFill/>
          <a:ln w="57150">
            <a:solidFill>
              <a:srgbClr val="000000"/>
            </a:solidFill>
            <a:round/>
            <a:headEnd/>
            <a:tailEnd/>
          </a:ln>
        </p:spPr>
      </p:cxnSp>
      <p:cxnSp>
        <p:nvCxnSpPr>
          <p:cNvPr id="22554" name="AutoShape 26"/>
          <p:cNvCxnSpPr>
            <a:cxnSpLocks noChangeShapeType="1"/>
          </p:cNvCxnSpPr>
          <p:nvPr/>
        </p:nvCxnSpPr>
        <p:spPr bwMode="auto">
          <a:xfrm flipV="1">
            <a:off x="3319463" y="3829050"/>
            <a:ext cx="381000" cy="447675"/>
          </a:xfrm>
          <a:prstGeom prst="straightConnector1">
            <a:avLst/>
          </a:prstGeom>
          <a:noFill/>
          <a:ln w="57150">
            <a:solidFill>
              <a:srgbClr val="000000"/>
            </a:solidFill>
            <a:round/>
            <a:headEnd/>
            <a:tailEnd/>
          </a:ln>
        </p:spPr>
      </p:cxnSp>
      <p:sp>
        <p:nvSpPr>
          <p:cNvPr id="22555" name="TextBox 27"/>
          <p:cNvSpPr txBox="1">
            <a:spLocks noChangeArrowheads="1"/>
          </p:cNvSpPr>
          <p:nvPr/>
        </p:nvSpPr>
        <p:spPr bwMode="auto">
          <a:xfrm>
            <a:off x="304800" y="457200"/>
            <a:ext cx="6619875" cy="461963"/>
          </a:xfrm>
          <a:prstGeom prst="rect">
            <a:avLst/>
          </a:prstGeom>
          <a:noFill/>
          <a:ln w="9525">
            <a:noFill/>
            <a:miter lim="800000"/>
            <a:headEnd/>
            <a:tailEnd/>
          </a:ln>
        </p:spPr>
        <p:txBody>
          <a:bodyPr wrap="none">
            <a:spAutoFit/>
          </a:bodyPr>
          <a:lstStyle/>
          <a:p>
            <a:r>
              <a:rPr lang="en-US" b="1">
                <a:solidFill>
                  <a:srgbClr val="0000FF"/>
                </a:solidFill>
                <a:latin typeface="Bookman Old Style" pitchFamily="18" charset="0"/>
              </a:rPr>
              <a:t>Robustness against random node failure</a:t>
            </a:r>
            <a:endParaRPr lang="en-IN" b="1">
              <a:solidFill>
                <a:srgbClr val="0000FF"/>
              </a:solidFill>
              <a:latin typeface="Bookman Old Style" pitchFamily="18" charset="0"/>
            </a:endParaRPr>
          </a:p>
        </p:txBody>
      </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val 2"/>
          <p:cNvSpPr>
            <a:spLocks noChangeArrowheads="1"/>
          </p:cNvSpPr>
          <p:nvPr/>
        </p:nvSpPr>
        <p:spPr bwMode="auto">
          <a:xfrm>
            <a:off x="3481388" y="2581275"/>
            <a:ext cx="180975" cy="180975"/>
          </a:xfrm>
          <a:prstGeom prst="ellipse">
            <a:avLst/>
          </a:prstGeom>
          <a:solidFill>
            <a:srgbClr val="C0504D"/>
          </a:solidFill>
          <a:ln w="38100">
            <a:noFill/>
            <a:round/>
            <a:headEnd/>
            <a:tailEnd/>
          </a:ln>
        </p:spPr>
        <p:txBody>
          <a:bodyPr/>
          <a:lstStyle/>
          <a:p>
            <a:endParaRPr lang="en-IN"/>
          </a:p>
        </p:txBody>
      </p:sp>
      <p:sp>
        <p:nvSpPr>
          <p:cNvPr id="23555" name="Oval 3"/>
          <p:cNvSpPr>
            <a:spLocks noChangeArrowheads="1"/>
          </p:cNvSpPr>
          <p:nvPr/>
        </p:nvSpPr>
        <p:spPr bwMode="auto">
          <a:xfrm>
            <a:off x="3967163" y="3162300"/>
            <a:ext cx="180975" cy="180975"/>
          </a:xfrm>
          <a:prstGeom prst="ellipse">
            <a:avLst/>
          </a:prstGeom>
          <a:solidFill>
            <a:srgbClr val="C0504D"/>
          </a:solidFill>
          <a:ln w="38100">
            <a:noFill/>
            <a:round/>
            <a:headEnd/>
            <a:tailEnd/>
          </a:ln>
        </p:spPr>
        <p:txBody>
          <a:bodyPr/>
          <a:lstStyle/>
          <a:p>
            <a:endParaRPr lang="en-IN"/>
          </a:p>
        </p:txBody>
      </p:sp>
      <p:sp>
        <p:nvSpPr>
          <p:cNvPr id="23556" name="Oval 4"/>
          <p:cNvSpPr>
            <a:spLocks noChangeArrowheads="1"/>
          </p:cNvSpPr>
          <p:nvPr/>
        </p:nvSpPr>
        <p:spPr bwMode="auto">
          <a:xfrm>
            <a:off x="3652838" y="3667125"/>
            <a:ext cx="180975" cy="180975"/>
          </a:xfrm>
          <a:prstGeom prst="ellipse">
            <a:avLst/>
          </a:prstGeom>
          <a:solidFill>
            <a:srgbClr val="C0504D"/>
          </a:solidFill>
          <a:ln w="38100">
            <a:noFill/>
            <a:round/>
            <a:headEnd/>
            <a:tailEnd/>
          </a:ln>
        </p:spPr>
        <p:txBody>
          <a:bodyPr/>
          <a:lstStyle/>
          <a:p>
            <a:endParaRPr lang="en-IN"/>
          </a:p>
        </p:txBody>
      </p:sp>
      <p:sp>
        <p:nvSpPr>
          <p:cNvPr id="23557" name="Oval 5"/>
          <p:cNvSpPr>
            <a:spLocks noChangeArrowheads="1"/>
          </p:cNvSpPr>
          <p:nvPr/>
        </p:nvSpPr>
        <p:spPr bwMode="auto">
          <a:xfrm>
            <a:off x="4386263" y="3829050"/>
            <a:ext cx="180975" cy="180975"/>
          </a:xfrm>
          <a:prstGeom prst="ellipse">
            <a:avLst/>
          </a:prstGeom>
          <a:solidFill>
            <a:srgbClr val="C0504D"/>
          </a:solidFill>
          <a:ln w="38100">
            <a:noFill/>
            <a:round/>
            <a:headEnd/>
            <a:tailEnd/>
          </a:ln>
        </p:spPr>
        <p:txBody>
          <a:bodyPr/>
          <a:lstStyle/>
          <a:p>
            <a:endParaRPr lang="en-IN"/>
          </a:p>
        </p:txBody>
      </p:sp>
      <p:sp>
        <p:nvSpPr>
          <p:cNvPr id="23558" name="Oval 6"/>
          <p:cNvSpPr>
            <a:spLocks noChangeArrowheads="1"/>
          </p:cNvSpPr>
          <p:nvPr/>
        </p:nvSpPr>
        <p:spPr bwMode="auto">
          <a:xfrm>
            <a:off x="4538663" y="2752725"/>
            <a:ext cx="180975" cy="180975"/>
          </a:xfrm>
          <a:prstGeom prst="ellipse">
            <a:avLst/>
          </a:prstGeom>
          <a:solidFill>
            <a:srgbClr val="C0504D"/>
          </a:solidFill>
          <a:ln w="38100">
            <a:noFill/>
            <a:round/>
            <a:headEnd/>
            <a:tailEnd/>
          </a:ln>
        </p:spPr>
        <p:txBody>
          <a:bodyPr/>
          <a:lstStyle/>
          <a:p>
            <a:endParaRPr lang="en-IN"/>
          </a:p>
        </p:txBody>
      </p:sp>
      <p:sp>
        <p:nvSpPr>
          <p:cNvPr id="23559" name="Oval 7"/>
          <p:cNvSpPr>
            <a:spLocks noChangeArrowheads="1"/>
          </p:cNvSpPr>
          <p:nvPr/>
        </p:nvSpPr>
        <p:spPr bwMode="auto">
          <a:xfrm>
            <a:off x="4700588" y="3352800"/>
            <a:ext cx="180975" cy="180975"/>
          </a:xfrm>
          <a:prstGeom prst="ellipse">
            <a:avLst/>
          </a:prstGeom>
          <a:solidFill>
            <a:srgbClr val="C0504D"/>
          </a:solidFill>
          <a:ln w="38100">
            <a:noFill/>
            <a:round/>
            <a:headEnd/>
            <a:tailEnd/>
          </a:ln>
        </p:spPr>
        <p:txBody>
          <a:bodyPr/>
          <a:lstStyle/>
          <a:p>
            <a:endParaRPr lang="en-IN"/>
          </a:p>
        </p:txBody>
      </p:sp>
      <p:sp>
        <p:nvSpPr>
          <p:cNvPr id="23560" name="Oval 8"/>
          <p:cNvSpPr>
            <a:spLocks noChangeArrowheads="1"/>
          </p:cNvSpPr>
          <p:nvPr/>
        </p:nvSpPr>
        <p:spPr bwMode="auto">
          <a:xfrm>
            <a:off x="3214688" y="3314700"/>
            <a:ext cx="180975" cy="180975"/>
          </a:xfrm>
          <a:prstGeom prst="ellipse">
            <a:avLst/>
          </a:prstGeom>
          <a:solidFill>
            <a:srgbClr val="C0504D"/>
          </a:solidFill>
          <a:ln w="38100">
            <a:noFill/>
            <a:round/>
            <a:headEnd/>
            <a:tailEnd/>
          </a:ln>
        </p:spPr>
        <p:txBody>
          <a:bodyPr/>
          <a:lstStyle/>
          <a:p>
            <a:endParaRPr lang="en-IN"/>
          </a:p>
        </p:txBody>
      </p:sp>
      <p:sp>
        <p:nvSpPr>
          <p:cNvPr id="23561" name="Oval 9"/>
          <p:cNvSpPr>
            <a:spLocks noChangeArrowheads="1"/>
          </p:cNvSpPr>
          <p:nvPr/>
        </p:nvSpPr>
        <p:spPr bwMode="auto">
          <a:xfrm>
            <a:off x="5329238" y="3562350"/>
            <a:ext cx="180975" cy="180975"/>
          </a:xfrm>
          <a:prstGeom prst="ellipse">
            <a:avLst/>
          </a:prstGeom>
          <a:solidFill>
            <a:srgbClr val="C0504D"/>
          </a:solidFill>
          <a:ln w="38100">
            <a:noFill/>
            <a:round/>
            <a:headEnd/>
            <a:tailEnd/>
          </a:ln>
        </p:spPr>
        <p:txBody>
          <a:bodyPr/>
          <a:lstStyle/>
          <a:p>
            <a:endParaRPr lang="en-IN"/>
          </a:p>
        </p:txBody>
      </p:sp>
      <p:sp>
        <p:nvSpPr>
          <p:cNvPr id="23562" name="Oval 10"/>
          <p:cNvSpPr>
            <a:spLocks noChangeArrowheads="1"/>
          </p:cNvSpPr>
          <p:nvPr/>
        </p:nvSpPr>
        <p:spPr bwMode="auto">
          <a:xfrm>
            <a:off x="5872163" y="3905250"/>
            <a:ext cx="180975" cy="180975"/>
          </a:xfrm>
          <a:prstGeom prst="ellipse">
            <a:avLst/>
          </a:prstGeom>
          <a:solidFill>
            <a:srgbClr val="C0504D"/>
          </a:solidFill>
          <a:ln w="38100">
            <a:noFill/>
            <a:round/>
            <a:headEnd/>
            <a:tailEnd/>
          </a:ln>
        </p:spPr>
        <p:txBody>
          <a:bodyPr/>
          <a:lstStyle/>
          <a:p>
            <a:endParaRPr lang="en-IN"/>
          </a:p>
        </p:txBody>
      </p:sp>
      <p:sp>
        <p:nvSpPr>
          <p:cNvPr id="23563" name="Oval 11"/>
          <p:cNvSpPr>
            <a:spLocks noChangeArrowheads="1"/>
          </p:cNvSpPr>
          <p:nvPr/>
        </p:nvSpPr>
        <p:spPr bwMode="auto">
          <a:xfrm>
            <a:off x="6024563" y="3219450"/>
            <a:ext cx="180975" cy="180975"/>
          </a:xfrm>
          <a:prstGeom prst="ellipse">
            <a:avLst/>
          </a:prstGeom>
          <a:solidFill>
            <a:srgbClr val="C0504D"/>
          </a:solidFill>
          <a:ln w="38100">
            <a:noFill/>
            <a:round/>
            <a:headEnd/>
            <a:tailEnd/>
          </a:ln>
        </p:spPr>
        <p:txBody>
          <a:bodyPr/>
          <a:lstStyle/>
          <a:p>
            <a:endParaRPr lang="en-IN"/>
          </a:p>
        </p:txBody>
      </p:sp>
      <p:sp>
        <p:nvSpPr>
          <p:cNvPr id="12" name="Oval 12"/>
          <p:cNvSpPr>
            <a:spLocks noChangeArrowheads="1"/>
          </p:cNvSpPr>
          <p:nvPr/>
        </p:nvSpPr>
        <p:spPr bwMode="auto">
          <a:xfrm>
            <a:off x="3176588" y="4248150"/>
            <a:ext cx="180975" cy="180975"/>
          </a:xfrm>
          <a:prstGeom prst="ellipse">
            <a:avLst/>
          </a:prstGeom>
          <a:solidFill>
            <a:schemeClr val="bg1">
              <a:lumMod val="75000"/>
            </a:schemeClr>
          </a:solidFill>
          <a:ln w="38100">
            <a:solidFill>
              <a:schemeClr val="bg1">
                <a:lumMod val="75000"/>
              </a:schemeClr>
            </a:solidFill>
            <a:round/>
            <a:headEnd/>
            <a:tailEnd/>
          </a:ln>
          <a:effectLst/>
        </p:spPr>
        <p:txBody>
          <a:bodyPr/>
          <a:lstStyle/>
          <a:p>
            <a:pPr>
              <a:defRPr/>
            </a:pPr>
            <a:endParaRPr lang="en-IN"/>
          </a:p>
        </p:txBody>
      </p:sp>
      <p:sp>
        <p:nvSpPr>
          <p:cNvPr id="23565" name="Oval 13"/>
          <p:cNvSpPr>
            <a:spLocks noChangeArrowheads="1"/>
          </p:cNvSpPr>
          <p:nvPr/>
        </p:nvSpPr>
        <p:spPr bwMode="auto">
          <a:xfrm>
            <a:off x="3071813" y="1952625"/>
            <a:ext cx="180975" cy="180975"/>
          </a:xfrm>
          <a:prstGeom prst="ellipse">
            <a:avLst/>
          </a:prstGeom>
          <a:solidFill>
            <a:srgbClr val="C0504D"/>
          </a:solidFill>
          <a:ln w="38100">
            <a:noFill/>
            <a:round/>
            <a:headEnd/>
            <a:tailEnd/>
          </a:ln>
        </p:spPr>
        <p:txBody>
          <a:bodyPr/>
          <a:lstStyle/>
          <a:p>
            <a:endParaRPr lang="en-IN"/>
          </a:p>
        </p:txBody>
      </p:sp>
      <p:sp>
        <p:nvSpPr>
          <p:cNvPr id="23566" name="Oval 14"/>
          <p:cNvSpPr>
            <a:spLocks noChangeArrowheads="1"/>
          </p:cNvSpPr>
          <p:nvPr/>
        </p:nvSpPr>
        <p:spPr bwMode="auto">
          <a:xfrm>
            <a:off x="3843338" y="1952625"/>
            <a:ext cx="180975" cy="180975"/>
          </a:xfrm>
          <a:prstGeom prst="ellipse">
            <a:avLst/>
          </a:prstGeom>
          <a:solidFill>
            <a:srgbClr val="C0504D"/>
          </a:solidFill>
          <a:ln w="38100">
            <a:noFill/>
            <a:round/>
            <a:headEnd/>
            <a:tailEnd/>
          </a:ln>
        </p:spPr>
        <p:txBody>
          <a:bodyPr/>
          <a:lstStyle/>
          <a:p>
            <a:endParaRPr lang="en-IN"/>
          </a:p>
        </p:txBody>
      </p:sp>
      <p:cxnSp>
        <p:nvCxnSpPr>
          <p:cNvPr id="23567" name="AutoShape 15"/>
          <p:cNvCxnSpPr>
            <a:cxnSpLocks noChangeShapeType="1"/>
          </p:cNvCxnSpPr>
          <p:nvPr/>
        </p:nvCxnSpPr>
        <p:spPr bwMode="auto">
          <a:xfrm>
            <a:off x="3214688" y="2114550"/>
            <a:ext cx="295275" cy="504825"/>
          </a:xfrm>
          <a:prstGeom prst="straightConnector1">
            <a:avLst/>
          </a:prstGeom>
          <a:noFill/>
          <a:ln w="57150">
            <a:solidFill>
              <a:srgbClr val="000000"/>
            </a:solidFill>
            <a:round/>
            <a:headEnd/>
            <a:tailEnd/>
          </a:ln>
        </p:spPr>
      </p:cxnSp>
      <p:cxnSp>
        <p:nvCxnSpPr>
          <p:cNvPr id="23568" name="AutoShape 16"/>
          <p:cNvCxnSpPr>
            <a:cxnSpLocks noChangeShapeType="1"/>
          </p:cNvCxnSpPr>
          <p:nvPr/>
        </p:nvCxnSpPr>
        <p:spPr bwMode="auto">
          <a:xfrm>
            <a:off x="3624263" y="2743200"/>
            <a:ext cx="361950" cy="466725"/>
          </a:xfrm>
          <a:prstGeom prst="straightConnector1">
            <a:avLst/>
          </a:prstGeom>
          <a:noFill/>
          <a:ln w="57150">
            <a:solidFill>
              <a:srgbClr val="000000"/>
            </a:solidFill>
            <a:round/>
            <a:headEnd/>
            <a:tailEnd/>
          </a:ln>
        </p:spPr>
      </p:cxnSp>
      <p:cxnSp>
        <p:nvCxnSpPr>
          <p:cNvPr id="23569" name="AutoShape 17"/>
          <p:cNvCxnSpPr>
            <a:cxnSpLocks noChangeShapeType="1"/>
          </p:cNvCxnSpPr>
          <p:nvPr/>
        </p:nvCxnSpPr>
        <p:spPr bwMode="auto">
          <a:xfrm>
            <a:off x="4100513" y="3324225"/>
            <a:ext cx="361950" cy="533400"/>
          </a:xfrm>
          <a:prstGeom prst="straightConnector1">
            <a:avLst/>
          </a:prstGeom>
          <a:noFill/>
          <a:ln w="57150">
            <a:solidFill>
              <a:srgbClr val="000000"/>
            </a:solidFill>
            <a:round/>
            <a:headEnd/>
            <a:tailEnd/>
          </a:ln>
        </p:spPr>
      </p:cxnSp>
      <p:cxnSp>
        <p:nvCxnSpPr>
          <p:cNvPr id="23570" name="AutoShape 18"/>
          <p:cNvCxnSpPr>
            <a:cxnSpLocks noChangeShapeType="1"/>
          </p:cNvCxnSpPr>
          <p:nvPr/>
        </p:nvCxnSpPr>
        <p:spPr bwMode="auto">
          <a:xfrm>
            <a:off x="5510213" y="3676650"/>
            <a:ext cx="361950" cy="276225"/>
          </a:xfrm>
          <a:prstGeom prst="straightConnector1">
            <a:avLst/>
          </a:prstGeom>
          <a:noFill/>
          <a:ln w="57150">
            <a:solidFill>
              <a:srgbClr val="000000"/>
            </a:solidFill>
            <a:round/>
            <a:headEnd/>
            <a:tailEnd/>
          </a:ln>
        </p:spPr>
      </p:cxnSp>
      <p:cxnSp>
        <p:nvCxnSpPr>
          <p:cNvPr id="23571" name="AutoShape 19"/>
          <p:cNvCxnSpPr>
            <a:cxnSpLocks noChangeShapeType="1"/>
          </p:cNvCxnSpPr>
          <p:nvPr/>
        </p:nvCxnSpPr>
        <p:spPr bwMode="auto">
          <a:xfrm>
            <a:off x="4872038" y="3476625"/>
            <a:ext cx="457200" cy="152400"/>
          </a:xfrm>
          <a:prstGeom prst="straightConnector1">
            <a:avLst/>
          </a:prstGeom>
          <a:noFill/>
          <a:ln w="57150">
            <a:solidFill>
              <a:srgbClr val="000000"/>
            </a:solidFill>
            <a:round/>
            <a:headEnd/>
            <a:tailEnd/>
          </a:ln>
        </p:spPr>
      </p:cxnSp>
      <p:cxnSp>
        <p:nvCxnSpPr>
          <p:cNvPr id="23572" name="AutoShape 20"/>
          <p:cNvCxnSpPr>
            <a:cxnSpLocks noChangeShapeType="1"/>
          </p:cNvCxnSpPr>
          <p:nvPr/>
        </p:nvCxnSpPr>
        <p:spPr bwMode="auto">
          <a:xfrm flipV="1">
            <a:off x="4129088" y="2876550"/>
            <a:ext cx="438150" cy="314325"/>
          </a:xfrm>
          <a:prstGeom prst="straightConnector1">
            <a:avLst/>
          </a:prstGeom>
          <a:noFill/>
          <a:ln w="57150">
            <a:solidFill>
              <a:srgbClr val="000000"/>
            </a:solidFill>
            <a:round/>
            <a:headEnd/>
            <a:tailEnd/>
          </a:ln>
        </p:spPr>
      </p:cxnSp>
      <p:cxnSp>
        <p:nvCxnSpPr>
          <p:cNvPr id="23573" name="AutoShape 21"/>
          <p:cNvCxnSpPr>
            <a:cxnSpLocks noChangeShapeType="1"/>
          </p:cNvCxnSpPr>
          <p:nvPr/>
        </p:nvCxnSpPr>
        <p:spPr bwMode="auto">
          <a:xfrm flipV="1">
            <a:off x="3376613" y="3286125"/>
            <a:ext cx="590550" cy="114300"/>
          </a:xfrm>
          <a:prstGeom prst="straightConnector1">
            <a:avLst/>
          </a:prstGeom>
          <a:noFill/>
          <a:ln w="57150">
            <a:solidFill>
              <a:srgbClr val="000000"/>
            </a:solidFill>
            <a:round/>
            <a:headEnd/>
            <a:tailEnd/>
          </a:ln>
        </p:spPr>
      </p:cxnSp>
      <p:cxnSp>
        <p:nvCxnSpPr>
          <p:cNvPr id="23574" name="AutoShape 22"/>
          <p:cNvCxnSpPr>
            <a:cxnSpLocks noChangeShapeType="1"/>
          </p:cNvCxnSpPr>
          <p:nvPr/>
        </p:nvCxnSpPr>
        <p:spPr bwMode="auto">
          <a:xfrm flipV="1">
            <a:off x="3795713" y="3343275"/>
            <a:ext cx="238125" cy="333375"/>
          </a:xfrm>
          <a:prstGeom prst="straightConnector1">
            <a:avLst/>
          </a:prstGeom>
          <a:noFill/>
          <a:ln w="57150">
            <a:solidFill>
              <a:srgbClr val="000000"/>
            </a:solidFill>
            <a:round/>
            <a:headEnd/>
            <a:tailEnd/>
          </a:ln>
        </p:spPr>
      </p:cxnSp>
      <p:cxnSp>
        <p:nvCxnSpPr>
          <p:cNvPr id="23575" name="AutoShape 23"/>
          <p:cNvCxnSpPr>
            <a:cxnSpLocks noChangeShapeType="1"/>
          </p:cNvCxnSpPr>
          <p:nvPr/>
        </p:nvCxnSpPr>
        <p:spPr bwMode="auto">
          <a:xfrm>
            <a:off x="4148138" y="3286125"/>
            <a:ext cx="571500" cy="123825"/>
          </a:xfrm>
          <a:prstGeom prst="straightConnector1">
            <a:avLst/>
          </a:prstGeom>
          <a:noFill/>
          <a:ln w="57150">
            <a:solidFill>
              <a:srgbClr val="000000"/>
            </a:solidFill>
            <a:round/>
            <a:headEnd/>
            <a:tailEnd/>
          </a:ln>
        </p:spPr>
      </p:cxnSp>
      <p:cxnSp>
        <p:nvCxnSpPr>
          <p:cNvPr id="23576" name="AutoShape 24"/>
          <p:cNvCxnSpPr>
            <a:cxnSpLocks noChangeShapeType="1"/>
          </p:cNvCxnSpPr>
          <p:nvPr/>
        </p:nvCxnSpPr>
        <p:spPr bwMode="auto">
          <a:xfrm flipV="1">
            <a:off x="5500688" y="3343275"/>
            <a:ext cx="542925" cy="266700"/>
          </a:xfrm>
          <a:prstGeom prst="straightConnector1">
            <a:avLst/>
          </a:prstGeom>
          <a:noFill/>
          <a:ln w="57150">
            <a:solidFill>
              <a:srgbClr val="000000"/>
            </a:solidFill>
            <a:round/>
            <a:headEnd/>
            <a:tailEnd/>
          </a:ln>
        </p:spPr>
      </p:cxnSp>
      <p:cxnSp>
        <p:nvCxnSpPr>
          <p:cNvPr id="23577" name="AutoShape 25"/>
          <p:cNvCxnSpPr>
            <a:cxnSpLocks noChangeShapeType="1"/>
          </p:cNvCxnSpPr>
          <p:nvPr/>
        </p:nvCxnSpPr>
        <p:spPr bwMode="auto">
          <a:xfrm flipV="1">
            <a:off x="3624263" y="2114550"/>
            <a:ext cx="266700" cy="504825"/>
          </a:xfrm>
          <a:prstGeom prst="straightConnector1">
            <a:avLst/>
          </a:prstGeom>
          <a:noFill/>
          <a:ln w="57150">
            <a:solidFill>
              <a:srgbClr val="000000"/>
            </a:solidFill>
            <a:round/>
            <a:headEnd/>
            <a:tailEnd/>
          </a:ln>
        </p:spPr>
      </p:cxnSp>
      <p:cxnSp>
        <p:nvCxnSpPr>
          <p:cNvPr id="26" name="AutoShape 26"/>
          <p:cNvCxnSpPr>
            <a:cxnSpLocks noChangeShapeType="1"/>
          </p:cNvCxnSpPr>
          <p:nvPr/>
        </p:nvCxnSpPr>
        <p:spPr bwMode="auto">
          <a:xfrm flipV="1">
            <a:off x="3319463" y="3829050"/>
            <a:ext cx="381000" cy="447675"/>
          </a:xfrm>
          <a:prstGeom prst="straightConnector1">
            <a:avLst/>
          </a:prstGeom>
          <a:noFill/>
          <a:ln w="57150">
            <a:solidFill>
              <a:schemeClr val="bg1">
                <a:lumMod val="75000"/>
              </a:schemeClr>
            </a:solidFill>
            <a:round/>
            <a:headEnd/>
            <a:tailEnd/>
          </a:ln>
        </p:spPr>
      </p:cxnSp>
      <p:sp>
        <p:nvSpPr>
          <p:cNvPr id="23579" name="TextBox 27"/>
          <p:cNvSpPr txBox="1">
            <a:spLocks noChangeArrowheads="1"/>
          </p:cNvSpPr>
          <p:nvPr/>
        </p:nvSpPr>
        <p:spPr bwMode="auto">
          <a:xfrm>
            <a:off x="304800" y="457200"/>
            <a:ext cx="6619875" cy="461963"/>
          </a:xfrm>
          <a:prstGeom prst="rect">
            <a:avLst/>
          </a:prstGeom>
          <a:noFill/>
          <a:ln w="9525">
            <a:noFill/>
            <a:miter lim="800000"/>
            <a:headEnd/>
            <a:tailEnd/>
          </a:ln>
        </p:spPr>
        <p:txBody>
          <a:bodyPr wrap="none">
            <a:spAutoFit/>
          </a:bodyPr>
          <a:lstStyle/>
          <a:p>
            <a:r>
              <a:rPr lang="en-US" b="1">
                <a:solidFill>
                  <a:srgbClr val="0000FF"/>
                </a:solidFill>
                <a:latin typeface="Bookman Old Style" pitchFamily="18" charset="0"/>
              </a:rPr>
              <a:t>Robustness against random node failure</a:t>
            </a:r>
            <a:endParaRPr lang="en-IN" b="1">
              <a:solidFill>
                <a:srgbClr val="0000FF"/>
              </a:solidFill>
              <a:latin typeface="Bookman Old Style" pitchFamily="18" charset="0"/>
            </a:endParaRPr>
          </a:p>
        </p:txBody>
      </p:sp>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val 2"/>
          <p:cNvSpPr>
            <a:spLocks noChangeArrowheads="1"/>
          </p:cNvSpPr>
          <p:nvPr/>
        </p:nvSpPr>
        <p:spPr bwMode="auto">
          <a:xfrm>
            <a:off x="3481388" y="2581275"/>
            <a:ext cx="180975" cy="180975"/>
          </a:xfrm>
          <a:prstGeom prst="ellipse">
            <a:avLst/>
          </a:prstGeom>
          <a:solidFill>
            <a:srgbClr val="C0504D"/>
          </a:solidFill>
          <a:ln w="38100">
            <a:noFill/>
            <a:round/>
            <a:headEnd/>
            <a:tailEnd/>
          </a:ln>
        </p:spPr>
        <p:txBody>
          <a:bodyPr/>
          <a:lstStyle/>
          <a:p>
            <a:endParaRPr lang="en-IN"/>
          </a:p>
        </p:txBody>
      </p:sp>
      <p:sp>
        <p:nvSpPr>
          <p:cNvPr id="24579" name="Oval 3"/>
          <p:cNvSpPr>
            <a:spLocks noChangeArrowheads="1"/>
          </p:cNvSpPr>
          <p:nvPr/>
        </p:nvSpPr>
        <p:spPr bwMode="auto">
          <a:xfrm>
            <a:off x="3967163" y="3162300"/>
            <a:ext cx="180975" cy="180975"/>
          </a:xfrm>
          <a:prstGeom prst="ellipse">
            <a:avLst/>
          </a:prstGeom>
          <a:solidFill>
            <a:srgbClr val="C0504D"/>
          </a:solidFill>
          <a:ln w="38100">
            <a:noFill/>
            <a:round/>
            <a:headEnd/>
            <a:tailEnd/>
          </a:ln>
        </p:spPr>
        <p:txBody>
          <a:bodyPr/>
          <a:lstStyle/>
          <a:p>
            <a:endParaRPr lang="en-IN"/>
          </a:p>
        </p:txBody>
      </p:sp>
      <p:sp>
        <p:nvSpPr>
          <p:cNvPr id="24580" name="Oval 4"/>
          <p:cNvSpPr>
            <a:spLocks noChangeArrowheads="1"/>
          </p:cNvSpPr>
          <p:nvPr/>
        </p:nvSpPr>
        <p:spPr bwMode="auto">
          <a:xfrm>
            <a:off x="3652838" y="3667125"/>
            <a:ext cx="180975" cy="180975"/>
          </a:xfrm>
          <a:prstGeom prst="ellipse">
            <a:avLst/>
          </a:prstGeom>
          <a:solidFill>
            <a:srgbClr val="C0504D"/>
          </a:solidFill>
          <a:ln w="38100">
            <a:noFill/>
            <a:round/>
            <a:headEnd/>
            <a:tailEnd/>
          </a:ln>
        </p:spPr>
        <p:txBody>
          <a:bodyPr/>
          <a:lstStyle/>
          <a:p>
            <a:endParaRPr lang="en-IN"/>
          </a:p>
        </p:txBody>
      </p:sp>
      <p:sp>
        <p:nvSpPr>
          <p:cNvPr id="24581" name="Oval 5"/>
          <p:cNvSpPr>
            <a:spLocks noChangeArrowheads="1"/>
          </p:cNvSpPr>
          <p:nvPr/>
        </p:nvSpPr>
        <p:spPr bwMode="auto">
          <a:xfrm>
            <a:off x="4386263" y="3829050"/>
            <a:ext cx="180975" cy="180975"/>
          </a:xfrm>
          <a:prstGeom prst="ellipse">
            <a:avLst/>
          </a:prstGeom>
          <a:solidFill>
            <a:srgbClr val="C0504D"/>
          </a:solidFill>
          <a:ln w="38100">
            <a:noFill/>
            <a:round/>
            <a:headEnd/>
            <a:tailEnd/>
          </a:ln>
        </p:spPr>
        <p:txBody>
          <a:bodyPr/>
          <a:lstStyle/>
          <a:p>
            <a:endParaRPr lang="en-IN"/>
          </a:p>
        </p:txBody>
      </p:sp>
      <p:sp>
        <p:nvSpPr>
          <p:cNvPr id="24582" name="Oval 6"/>
          <p:cNvSpPr>
            <a:spLocks noChangeArrowheads="1"/>
          </p:cNvSpPr>
          <p:nvPr/>
        </p:nvSpPr>
        <p:spPr bwMode="auto">
          <a:xfrm>
            <a:off x="4538663" y="2752725"/>
            <a:ext cx="180975" cy="180975"/>
          </a:xfrm>
          <a:prstGeom prst="ellipse">
            <a:avLst/>
          </a:prstGeom>
          <a:solidFill>
            <a:srgbClr val="C0504D"/>
          </a:solidFill>
          <a:ln w="38100">
            <a:noFill/>
            <a:round/>
            <a:headEnd/>
            <a:tailEnd/>
          </a:ln>
        </p:spPr>
        <p:txBody>
          <a:bodyPr/>
          <a:lstStyle/>
          <a:p>
            <a:endParaRPr lang="en-IN"/>
          </a:p>
        </p:txBody>
      </p:sp>
      <p:sp>
        <p:nvSpPr>
          <p:cNvPr id="24583" name="Oval 7"/>
          <p:cNvSpPr>
            <a:spLocks noChangeArrowheads="1"/>
          </p:cNvSpPr>
          <p:nvPr/>
        </p:nvSpPr>
        <p:spPr bwMode="auto">
          <a:xfrm>
            <a:off x="4700588" y="3352800"/>
            <a:ext cx="180975" cy="180975"/>
          </a:xfrm>
          <a:prstGeom prst="ellipse">
            <a:avLst/>
          </a:prstGeom>
          <a:solidFill>
            <a:srgbClr val="C0504D"/>
          </a:solidFill>
          <a:ln w="38100">
            <a:noFill/>
            <a:round/>
            <a:headEnd/>
            <a:tailEnd/>
          </a:ln>
        </p:spPr>
        <p:txBody>
          <a:bodyPr/>
          <a:lstStyle/>
          <a:p>
            <a:endParaRPr lang="en-IN"/>
          </a:p>
        </p:txBody>
      </p:sp>
      <p:sp>
        <p:nvSpPr>
          <p:cNvPr id="24584" name="Oval 8"/>
          <p:cNvSpPr>
            <a:spLocks noChangeArrowheads="1"/>
          </p:cNvSpPr>
          <p:nvPr/>
        </p:nvSpPr>
        <p:spPr bwMode="auto">
          <a:xfrm>
            <a:off x="3214688" y="3314700"/>
            <a:ext cx="180975" cy="180975"/>
          </a:xfrm>
          <a:prstGeom prst="ellipse">
            <a:avLst/>
          </a:prstGeom>
          <a:solidFill>
            <a:srgbClr val="C0504D"/>
          </a:solidFill>
          <a:ln w="38100">
            <a:noFill/>
            <a:round/>
            <a:headEnd/>
            <a:tailEnd/>
          </a:ln>
        </p:spPr>
        <p:txBody>
          <a:bodyPr/>
          <a:lstStyle/>
          <a:p>
            <a:endParaRPr lang="en-IN"/>
          </a:p>
        </p:txBody>
      </p:sp>
      <p:sp>
        <p:nvSpPr>
          <p:cNvPr id="24585" name="Oval 9"/>
          <p:cNvSpPr>
            <a:spLocks noChangeArrowheads="1"/>
          </p:cNvSpPr>
          <p:nvPr/>
        </p:nvSpPr>
        <p:spPr bwMode="auto">
          <a:xfrm>
            <a:off x="5329238" y="3562350"/>
            <a:ext cx="180975" cy="180975"/>
          </a:xfrm>
          <a:prstGeom prst="ellipse">
            <a:avLst/>
          </a:prstGeom>
          <a:solidFill>
            <a:srgbClr val="C0504D"/>
          </a:solidFill>
          <a:ln w="38100">
            <a:noFill/>
            <a:round/>
            <a:headEnd/>
            <a:tailEnd/>
          </a:ln>
        </p:spPr>
        <p:txBody>
          <a:bodyPr/>
          <a:lstStyle/>
          <a:p>
            <a:endParaRPr lang="en-IN"/>
          </a:p>
        </p:txBody>
      </p:sp>
      <p:sp>
        <p:nvSpPr>
          <p:cNvPr id="24586" name="Oval 10"/>
          <p:cNvSpPr>
            <a:spLocks noChangeArrowheads="1"/>
          </p:cNvSpPr>
          <p:nvPr/>
        </p:nvSpPr>
        <p:spPr bwMode="auto">
          <a:xfrm>
            <a:off x="5872163" y="3905250"/>
            <a:ext cx="180975" cy="180975"/>
          </a:xfrm>
          <a:prstGeom prst="ellipse">
            <a:avLst/>
          </a:prstGeom>
          <a:solidFill>
            <a:srgbClr val="C0504D"/>
          </a:solidFill>
          <a:ln w="38100">
            <a:noFill/>
            <a:round/>
            <a:headEnd/>
            <a:tailEnd/>
          </a:ln>
        </p:spPr>
        <p:txBody>
          <a:bodyPr/>
          <a:lstStyle/>
          <a:p>
            <a:endParaRPr lang="en-IN"/>
          </a:p>
        </p:txBody>
      </p:sp>
      <p:sp>
        <p:nvSpPr>
          <p:cNvPr id="11" name="Oval 11"/>
          <p:cNvSpPr>
            <a:spLocks noChangeArrowheads="1"/>
          </p:cNvSpPr>
          <p:nvPr/>
        </p:nvSpPr>
        <p:spPr bwMode="auto">
          <a:xfrm>
            <a:off x="6024563" y="3219450"/>
            <a:ext cx="180975" cy="180975"/>
          </a:xfrm>
          <a:prstGeom prst="ellipse">
            <a:avLst/>
          </a:prstGeom>
          <a:solidFill>
            <a:schemeClr val="bg1">
              <a:lumMod val="75000"/>
            </a:schemeClr>
          </a:solidFill>
          <a:ln w="38100">
            <a:solidFill>
              <a:schemeClr val="bg1">
                <a:lumMod val="75000"/>
              </a:schemeClr>
            </a:solidFill>
            <a:round/>
            <a:headEnd/>
            <a:tailEnd/>
          </a:ln>
          <a:effectLst/>
        </p:spPr>
        <p:txBody>
          <a:bodyPr/>
          <a:lstStyle/>
          <a:p>
            <a:pPr>
              <a:defRPr/>
            </a:pPr>
            <a:endParaRPr lang="en-IN"/>
          </a:p>
        </p:txBody>
      </p:sp>
      <p:sp>
        <p:nvSpPr>
          <p:cNvPr id="24588" name="Oval 12"/>
          <p:cNvSpPr>
            <a:spLocks noChangeArrowheads="1"/>
          </p:cNvSpPr>
          <p:nvPr/>
        </p:nvSpPr>
        <p:spPr bwMode="auto">
          <a:xfrm>
            <a:off x="3176588" y="4248150"/>
            <a:ext cx="180975" cy="180975"/>
          </a:xfrm>
          <a:prstGeom prst="ellipse">
            <a:avLst/>
          </a:prstGeom>
          <a:solidFill>
            <a:srgbClr val="C0504D"/>
          </a:solidFill>
          <a:ln w="38100">
            <a:noFill/>
            <a:round/>
            <a:headEnd/>
            <a:tailEnd/>
          </a:ln>
        </p:spPr>
        <p:txBody>
          <a:bodyPr/>
          <a:lstStyle/>
          <a:p>
            <a:endParaRPr lang="en-IN"/>
          </a:p>
        </p:txBody>
      </p:sp>
      <p:sp>
        <p:nvSpPr>
          <p:cNvPr id="24589" name="Oval 13"/>
          <p:cNvSpPr>
            <a:spLocks noChangeArrowheads="1"/>
          </p:cNvSpPr>
          <p:nvPr/>
        </p:nvSpPr>
        <p:spPr bwMode="auto">
          <a:xfrm>
            <a:off x="3071813" y="1952625"/>
            <a:ext cx="180975" cy="180975"/>
          </a:xfrm>
          <a:prstGeom prst="ellipse">
            <a:avLst/>
          </a:prstGeom>
          <a:solidFill>
            <a:srgbClr val="C0504D"/>
          </a:solidFill>
          <a:ln w="38100">
            <a:noFill/>
            <a:round/>
            <a:headEnd/>
            <a:tailEnd/>
          </a:ln>
        </p:spPr>
        <p:txBody>
          <a:bodyPr/>
          <a:lstStyle/>
          <a:p>
            <a:endParaRPr lang="en-IN"/>
          </a:p>
        </p:txBody>
      </p:sp>
      <p:sp>
        <p:nvSpPr>
          <p:cNvPr id="24590" name="Oval 14"/>
          <p:cNvSpPr>
            <a:spLocks noChangeArrowheads="1"/>
          </p:cNvSpPr>
          <p:nvPr/>
        </p:nvSpPr>
        <p:spPr bwMode="auto">
          <a:xfrm>
            <a:off x="3843338" y="1952625"/>
            <a:ext cx="180975" cy="180975"/>
          </a:xfrm>
          <a:prstGeom prst="ellipse">
            <a:avLst/>
          </a:prstGeom>
          <a:solidFill>
            <a:srgbClr val="C0504D"/>
          </a:solidFill>
          <a:ln w="38100">
            <a:noFill/>
            <a:round/>
            <a:headEnd/>
            <a:tailEnd/>
          </a:ln>
        </p:spPr>
        <p:txBody>
          <a:bodyPr/>
          <a:lstStyle/>
          <a:p>
            <a:endParaRPr lang="en-IN"/>
          </a:p>
        </p:txBody>
      </p:sp>
      <p:cxnSp>
        <p:nvCxnSpPr>
          <p:cNvPr id="24591" name="AutoShape 15"/>
          <p:cNvCxnSpPr>
            <a:cxnSpLocks noChangeShapeType="1"/>
          </p:cNvCxnSpPr>
          <p:nvPr/>
        </p:nvCxnSpPr>
        <p:spPr bwMode="auto">
          <a:xfrm>
            <a:off x="3214688" y="2114550"/>
            <a:ext cx="295275" cy="504825"/>
          </a:xfrm>
          <a:prstGeom prst="straightConnector1">
            <a:avLst/>
          </a:prstGeom>
          <a:noFill/>
          <a:ln w="57150">
            <a:solidFill>
              <a:srgbClr val="000000"/>
            </a:solidFill>
            <a:round/>
            <a:headEnd/>
            <a:tailEnd/>
          </a:ln>
        </p:spPr>
      </p:cxnSp>
      <p:cxnSp>
        <p:nvCxnSpPr>
          <p:cNvPr id="24592" name="AutoShape 16"/>
          <p:cNvCxnSpPr>
            <a:cxnSpLocks noChangeShapeType="1"/>
          </p:cNvCxnSpPr>
          <p:nvPr/>
        </p:nvCxnSpPr>
        <p:spPr bwMode="auto">
          <a:xfrm>
            <a:off x="3624263" y="2743200"/>
            <a:ext cx="361950" cy="466725"/>
          </a:xfrm>
          <a:prstGeom prst="straightConnector1">
            <a:avLst/>
          </a:prstGeom>
          <a:noFill/>
          <a:ln w="57150">
            <a:solidFill>
              <a:srgbClr val="000000"/>
            </a:solidFill>
            <a:round/>
            <a:headEnd/>
            <a:tailEnd/>
          </a:ln>
        </p:spPr>
      </p:cxnSp>
      <p:cxnSp>
        <p:nvCxnSpPr>
          <p:cNvPr id="24593" name="AutoShape 17"/>
          <p:cNvCxnSpPr>
            <a:cxnSpLocks noChangeShapeType="1"/>
          </p:cNvCxnSpPr>
          <p:nvPr/>
        </p:nvCxnSpPr>
        <p:spPr bwMode="auto">
          <a:xfrm>
            <a:off x="4100513" y="3324225"/>
            <a:ext cx="361950" cy="533400"/>
          </a:xfrm>
          <a:prstGeom prst="straightConnector1">
            <a:avLst/>
          </a:prstGeom>
          <a:noFill/>
          <a:ln w="57150">
            <a:solidFill>
              <a:srgbClr val="000000"/>
            </a:solidFill>
            <a:round/>
            <a:headEnd/>
            <a:tailEnd/>
          </a:ln>
        </p:spPr>
      </p:cxnSp>
      <p:cxnSp>
        <p:nvCxnSpPr>
          <p:cNvPr id="24594" name="AutoShape 18"/>
          <p:cNvCxnSpPr>
            <a:cxnSpLocks noChangeShapeType="1"/>
          </p:cNvCxnSpPr>
          <p:nvPr/>
        </p:nvCxnSpPr>
        <p:spPr bwMode="auto">
          <a:xfrm>
            <a:off x="5510213" y="3676650"/>
            <a:ext cx="361950" cy="276225"/>
          </a:xfrm>
          <a:prstGeom prst="straightConnector1">
            <a:avLst/>
          </a:prstGeom>
          <a:noFill/>
          <a:ln w="57150">
            <a:solidFill>
              <a:srgbClr val="000000"/>
            </a:solidFill>
            <a:round/>
            <a:headEnd/>
            <a:tailEnd/>
          </a:ln>
        </p:spPr>
      </p:cxnSp>
      <p:cxnSp>
        <p:nvCxnSpPr>
          <p:cNvPr id="24595" name="AutoShape 19"/>
          <p:cNvCxnSpPr>
            <a:cxnSpLocks noChangeShapeType="1"/>
          </p:cNvCxnSpPr>
          <p:nvPr/>
        </p:nvCxnSpPr>
        <p:spPr bwMode="auto">
          <a:xfrm>
            <a:off x="4872038" y="3476625"/>
            <a:ext cx="457200" cy="152400"/>
          </a:xfrm>
          <a:prstGeom prst="straightConnector1">
            <a:avLst/>
          </a:prstGeom>
          <a:noFill/>
          <a:ln w="57150">
            <a:solidFill>
              <a:srgbClr val="000000"/>
            </a:solidFill>
            <a:round/>
            <a:headEnd/>
            <a:tailEnd/>
          </a:ln>
        </p:spPr>
      </p:cxnSp>
      <p:cxnSp>
        <p:nvCxnSpPr>
          <p:cNvPr id="24596" name="AutoShape 20"/>
          <p:cNvCxnSpPr>
            <a:cxnSpLocks noChangeShapeType="1"/>
          </p:cNvCxnSpPr>
          <p:nvPr/>
        </p:nvCxnSpPr>
        <p:spPr bwMode="auto">
          <a:xfrm flipV="1">
            <a:off x="4129088" y="2876550"/>
            <a:ext cx="438150" cy="314325"/>
          </a:xfrm>
          <a:prstGeom prst="straightConnector1">
            <a:avLst/>
          </a:prstGeom>
          <a:noFill/>
          <a:ln w="57150">
            <a:solidFill>
              <a:srgbClr val="000000"/>
            </a:solidFill>
            <a:round/>
            <a:headEnd/>
            <a:tailEnd/>
          </a:ln>
        </p:spPr>
      </p:cxnSp>
      <p:cxnSp>
        <p:nvCxnSpPr>
          <p:cNvPr id="24597" name="AutoShape 21"/>
          <p:cNvCxnSpPr>
            <a:cxnSpLocks noChangeShapeType="1"/>
          </p:cNvCxnSpPr>
          <p:nvPr/>
        </p:nvCxnSpPr>
        <p:spPr bwMode="auto">
          <a:xfrm flipV="1">
            <a:off x="3376613" y="3286125"/>
            <a:ext cx="590550" cy="114300"/>
          </a:xfrm>
          <a:prstGeom prst="straightConnector1">
            <a:avLst/>
          </a:prstGeom>
          <a:noFill/>
          <a:ln w="57150">
            <a:solidFill>
              <a:srgbClr val="000000"/>
            </a:solidFill>
            <a:round/>
            <a:headEnd/>
            <a:tailEnd/>
          </a:ln>
        </p:spPr>
      </p:cxnSp>
      <p:cxnSp>
        <p:nvCxnSpPr>
          <p:cNvPr id="24598" name="AutoShape 22"/>
          <p:cNvCxnSpPr>
            <a:cxnSpLocks noChangeShapeType="1"/>
          </p:cNvCxnSpPr>
          <p:nvPr/>
        </p:nvCxnSpPr>
        <p:spPr bwMode="auto">
          <a:xfrm flipV="1">
            <a:off x="3795713" y="3343275"/>
            <a:ext cx="238125" cy="333375"/>
          </a:xfrm>
          <a:prstGeom prst="straightConnector1">
            <a:avLst/>
          </a:prstGeom>
          <a:noFill/>
          <a:ln w="57150">
            <a:solidFill>
              <a:srgbClr val="000000"/>
            </a:solidFill>
            <a:round/>
            <a:headEnd/>
            <a:tailEnd/>
          </a:ln>
        </p:spPr>
      </p:cxnSp>
      <p:cxnSp>
        <p:nvCxnSpPr>
          <p:cNvPr id="24599" name="AutoShape 23"/>
          <p:cNvCxnSpPr>
            <a:cxnSpLocks noChangeShapeType="1"/>
          </p:cNvCxnSpPr>
          <p:nvPr/>
        </p:nvCxnSpPr>
        <p:spPr bwMode="auto">
          <a:xfrm>
            <a:off x="4148138" y="3286125"/>
            <a:ext cx="571500" cy="123825"/>
          </a:xfrm>
          <a:prstGeom prst="straightConnector1">
            <a:avLst/>
          </a:prstGeom>
          <a:noFill/>
          <a:ln w="57150">
            <a:solidFill>
              <a:srgbClr val="000000"/>
            </a:solidFill>
            <a:round/>
            <a:headEnd/>
            <a:tailEnd/>
          </a:ln>
        </p:spPr>
      </p:cxnSp>
      <p:cxnSp>
        <p:nvCxnSpPr>
          <p:cNvPr id="24" name="AutoShape 24"/>
          <p:cNvCxnSpPr>
            <a:cxnSpLocks noChangeShapeType="1"/>
          </p:cNvCxnSpPr>
          <p:nvPr/>
        </p:nvCxnSpPr>
        <p:spPr bwMode="auto">
          <a:xfrm flipV="1">
            <a:off x="5500688" y="3343275"/>
            <a:ext cx="542925" cy="266700"/>
          </a:xfrm>
          <a:prstGeom prst="straightConnector1">
            <a:avLst/>
          </a:prstGeom>
          <a:noFill/>
          <a:ln w="57150">
            <a:solidFill>
              <a:schemeClr val="bg1">
                <a:lumMod val="75000"/>
              </a:schemeClr>
            </a:solidFill>
            <a:round/>
            <a:headEnd/>
            <a:tailEnd/>
          </a:ln>
        </p:spPr>
      </p:cxnSp>
      <p:cxnSp>
        <p:nvCxnSpPr>
          <p:cNvPr id="24601" name="AutoShape 25"/>
          <p:cNvCxnSpPr>
            <a:cxnSpLocks noChangeShapeType="1"/>
          </p:cNvCxnSpPr>
          <p:nvPr/>
        </p:nvCxnSpPr>
        <p:spPr bwMode="auto">
          <a:xfrm flipV="1">
            <a:off x="3624263" y="2114550"/>
            <a:ext cx="266700" cy="504825"/>
          </a:xfrm>
          <a:prstGeom prst="straightConnector1">
            <a:avLst/>
          </a:prstGeom>
          <a:noFill/>
          <a:ln w="57150">
            <a:solidFill>
              <a:srgbClr val="000000"/>
            </a:solidFill>
            <a:round/>
            <a:headEnd/>
            <a:tailEnd/>
          </a:ln>
        </p:spPr>
      </p:cxnSp>
      <p:cxnSp>
        <p:nvCxnSpPr>
          <p:cNvPr id="24602" name="AutoShape 26"/>
          <p:cNvCxnSpPr>
            <a:cxnSpLocks noChangeShapeType="1"/>
          </p:cNvCxnSpPr>
          <p:nvPr/>
        </p:nvCxnSpPr>
        <p:spPr bwMode="auto">
          <a:xfrm flipV="1">
            <a:off x="3319463" y="3829050"/>
            <a:ext cx="381000" cy="447675"/>
          </a:xfrm>
          <a:prstGeom prst="straightConnector1">
            <a:avLst/>
          </a:prstGeom>
          <a:noFill/>
          <a:ln w="57150">
            <a:solidFill>
              <a:srgbClr val="000000"/>
            </a:solidFill>
            <a:round/>
            <a:headEnd/>
            <a:tailEnd/>
          </a:ln>
        </p:spPr>
      </p:cxnSp>
      <p:sp>
        <p:nvSpPr>
          <p:cNvPr id="24603" name="TextBox 27"/>
          <p:cNvSpPr txBox="1">
            <a:spLocks noChangeArrowheads="1"/>
          </p:cNvSpPr>
          <p:nvPr/>
        </p:nvSpPr>
        <p:spPr bwMode="auto">
          <a:xfrm>
            <a:off x="304800" y="457200"/>
            <a:ext cx="6619875" cy="461963"/>
          </a:xfrm>
          <a:prstGeom prst="rect">
            <a:avLst/>
          </a:prstGeom>
          <a:noFill/>
          <a:ln w="9525">
            <a:noFill/>
            <a:miter lim="800000"/>
            <a:headEnd/>
            <a:tailEnd/>
          </a:ln>
        </p:spPr>
        <p:txBody>
          <a:bodyPr wrap="none">
            <a:spAutoFit/>
          </a:bodyPr>
          <a:lstStyle/>
          <a:p>
            <a:r>
              <a:rPr lang="en-US" b="1">
                <a:solidFill>
                  <a:srgbClr val="0000FF"/>
                </a:solidFill>
                <a:latin typeface="Bookman Old Style" pitchFamily="18" charset="0"/>
              </a:rPr>
              <a:t>Robustness against random node failure</a:t>
            </a:r>
            <a:endParaRPr lang="en-IN" b="1">
              <a:solidFill>
                <a:srgbClr val="0000FF"/>
              </a:solidFill>
              <a:latin typeface="Bookman Old Style" pitchFamily="18" charset="0"/>
            </a:endParaRPr>
          </a:p>
        </p:txBody>
      </p:sp>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val 2"/>
          <p:cNvSpPr>
            <a:spLocks noChangeArrowheads="1"/>
          </p:cNvSpPr>
          <p:nvPr/>
        </p:nvSpPr>
        <p:spPr bwMode="auto">
          <a:xfrm>
            <a:off x="3481388" y="2581275"/>
            <a:ext cx="180975" cy="180975"/>
          </a:xfrm>
          <a:prstGeom prst="ellipse">
            <a:avLst/>
          </a:prstGeom>
          <a:solidFill>
            <a:srgbClr val="C0504D"/>
          </a:solidFill>
          <a:ln w="38100">
            <a:noFill/>
            <a:round/>
            <a:headEnd/>
            <a:tailEnd/>
          </a:ln>
        </p:spPr>
        <p:txBody>
          <a:bodyPr/>
          <a:lstStyle/>
          <a:p>
            <a:endParaRPr lang="en-IN"/>
          </a:p>
        </p:txBody>
      </p:sp>
      <p:sp>
        <p:nvSpPr>
          <p:cNvPr id="3" name="Oval 3"/>
          <p:cNvSpPr>
            <a:spLocks noChangeArrowheads="1"/>
          </p:cNvSpPr>
          <p:nvPr/>
        </p:nvSpPr>
        <p:spPr bwMode="auto">
          <a:xfrm>
            <a:off x="3967163" y="3162300"/>
            <a:ext cx="180975" cy="180975"/>
          </a:xfrm>
          <a:prstGeom prst="ellipse">
            <a:avLst/>
          </a:prstGeom>
          <a:solidFill>
            <a:schemeClr val="bg1">
              <a:lumMod val="75000"/>
            </a:schemeClr>
          </a:solidFill>
          <a:ln w="38100">
            <a:solidFill>
              <a:schemeClr val="bg1">
                <a:lumMod val="75000"/>
              </a:schemeClr>
            </a:solidFill>
            <a:round/>
            <a:headEnd/>
            <a:tailEnd/>
          </a:ln>
          <a:effectLst/>
        </p:spPr>
        <p:txBody>
          <a:bodyPr/>
          <a:lstStyle/>
          <a:p>
            <a:pPr>
              <a:defRPr/>
            </a:pPr>
            <a:endParaRPr lang="en-IN"/>
          </a:p>
        </p:txBody>
      </p:sp>
      <p:sp>
        <p:nvSpPr>
          <p:cNvPr id="25604" name="Oval 4"/>
          <p:cNvSpPr>
            <a:spLocks noChangeArrowheads="1"/>
          </p:cNvSpPr>
          <p:nvPr/>
        </p:nvSpPr>
        <p:spPr bwMode="auto">
          <a:xfrm>
            <a:off x="3652838" y="3667125"/>
            <a:ext cx="180975" cy="180975"/>
          </a:xfrm>
          <a:prstGeom prst="ellipse">
            <a:avLst/>
          </a:prstGeom>
          <a:solidFill>
            <a:srgbClr val="C0504D"/>
          </a:solidFill>
          <a:ln w="38100">
            <a:noFill/>
            <a:round/>
            <a:headEnd/>
            <a:tailEnd/>
          </a:ln>
        </p:spPr>
        <p:txBody>
          <a:bodyPr/>
          <a:lstStyle/>
          <a:p>
            <a:endParaRPr lang="en-IN"/>
          </a:p>
        </p:txBody>
      </p:sp>
      <p:sp>
        <p:nvSpPr>
          <p:cNvPr id="25605" name="Oval 5"/>
          <p:cNvSpPr>
            <a:spLocks noChangeArrowheads="1"/>
          </p:cNvSpPr>
          <p:nvPr/>
        </p:nvSpPr>
        <p:spPr bwMode="auto">
          <a:xfrm>
            <a:off x="4386263" y="3829050"/>
            <a:ext cx="180975" cy="180975"/>
          </a:xfrm>
          <a:prstGeom prst="ellipse">
            <a:avLst/>
          </a:prstGeom>
          <a:solidFill>
            <a:srgbClr val="C0504D"/>
          </a:solidFill>
          <a:ln w="38100">
            <a:noFill/>
            <a:round/>
            <a:headEnd/>
            <a:tailEnd/>
          </a:ln>
        </p:spPr>
        <p:txBody>
          <a:bodyPr/>
          <a:lstStyle/>
          <a:p>
            <a:endParaRPr lang="en-IN"/>
          </a:p>
        </p:txBody>
      </p:sp>
      <p:sp>
        <p:nvSpPr>
          <p:cNvPr id="25606" name="Oval 6"/>
          <p:cNvSpPr>
            <a:spLocks noChangeArrowheads="1"/>
          </p:cNvSpPr>
          <p:nvPr/>
        </p:nvSpPr>
        <p:spPr bwMode="auto">
          <a:xfrm>
            <a:off x="4538663" y="2752725"/>
            <a:ext cx="180975" cy="180975"/>
          </a:xfrm>
          <a:prstGeom prst="ellipse">
            <a:avLst/>
          </a:prstGeom>
          <a:solidFill>
            <a:srgbClr val="C0504D"/>
          </a:solidFill>
          <a:ln w="38100">
            <a:noFill/>
            <a:round/>
            <a:headEnd/>
            <a:tailEnd/>
          </a:ln>
        </p:spPr>
        <p:txBody>
          <a:bodyPr/>
          <a:lstStyle/>
          <a:p>
            <a:endParaRPr lang="en-IN"/>
          </a:p>
        </p:txBody>
      </p:sp>
      <p:sp>
        <p:nvSpPr>
          <p:cNvPr id="25607" name="Oval 7"/>
          <p:cNvSpPr>
            <a:spLocks noChangeArrowheads="1"/>
          </p:cNvSpPr>
          <p:nvPr/>
        </p:nvSpPr>
        <p:spPr bwMode="auto">
          <a:xfrm>
            <a:off x="4700588" y="3352800"/>
            <a:ext cx="180975" cy="180975"/>
          </a:xfrm>
          <a:prstGeom prst="ellipse">
            <a:avLst/>
          </a:prstGeom>
          <a:solidFill>
            <a:srgbClr val="C0504D"/>
          </a:solidFill>
          <a:ln w="38100">
            <a:noFill/>
            <a:round/>
            <a:headEnd/>
            <a:tailEnd/>
          </a:ln>
        </p:spPr>
        <p:txBody>
          <a:bodyPr/>
          <a:lstStyle/>
          <a:p>
            <a:endParaRPr lang="en-IN"/>
          </a:p>
        </p:txBody>
      </p:sp>
      <p:sp>
        <p:nvSpPr>
          <p:cNvPr id="25608" name="Oval 8"/>
          <p:cNvSpPr>
            <a:spLocks noChangeArrowheads="1"/>
          </p:cNvSpPr>
          <p:nvPr/>
        </p:nvSpPr>
        <p:spPr bwMode="auto">
          <a:xfrm>
            <a:off x="3214688" y="3314700"/>
            <a:ext cx="180975" cy="180975"/>
          </a:xfrm>
          <a:prstGeom prst="ellipse">
            <a:avLst/>
          </a:prstGeom>
          <a:solidFill>
            <a:srgbClr val="C0504D"/>
          </a:solidFill>
          <a:ln w="38100">
            <a:noFill/>
            <a:round/>
            <a:headEnd/>
            <a:tailEnd/>
          </a:ln>
        </p:spPr>
        <p:txBody>
          <a:bodyPr/>
          <a:lstStyle/>
          <a:p>
            <a:endParaRPr lang="en-IN"/>
          </a:p>
        </p:txBody>
      </p:sp>
      <p:sp>
        <p:nvSpPr>
          <p:cNvPr id="25609" name="Oval 9"/>
          <p:cNvSpPr>
            <a:spLocks noChangeArrowheads="1"/>
          </p:cNvSpPr>
          <p:nvPr/>
        </p:nvSpPr>
        <p:spPr bwMode="auto">
          <a:xfrm>
            <a:off x="5329238" y="3562350"/>
            <a:ext cx="180975" cy="180975"/>
          </a:xfrm>
          <a:prstGeom prst="ellipse">
            <a:avLst/>
          </a:prstGeom>
          <a:solidFill>
            <a:srgbClr val="C0504D"/>
          </a:solidFill>
          <a:ln w="38100">
            <a:noFill/>
            <a:round/>
            <a:headEnd/>
            <a:tailEnd/>
          </a:ln>
        </p:spPr>
        <p:txBody>
          <a:bodyPr/>
          <a:lstStyle/>
          <a:p>
            <a:endParaRPr lang="en-IN"/>
          </a:p>
        </p:txBody>
      </p:sp>
      <p:sp>
        <p:nvSpPr>
          <p:cNvPr id="25610" name="Oval 10"/>
          <p:cNvSpPr>
            <a:spLocks noChangeArrowheads="1"/>
          </p:cNvSpPr>
          <p:nvPr/>
        </p:nvSpPr>
        <p:spPr bwMode="auto">
          <a:xfrm>
            <a:off x="5872163" y="3905250"/>
            <a:ext cx="180975" cy="180975"/>
          </a:xfrm>
          <a:prstGeom prst="ellipse">
            <a:avLst/>
          </a:prstGeom>
          <a:solidFill>
            <a:srgbClr val="C0504D"/>
          </a:solidFill>
          <a:ln w="38100">
            <a:noFill/>
            <a:round/>
            <a:headEnd/>
            <a:tailEnd/>
          </a:ln>
        </p:spPr>
        <p:txBody>
          <a:bodyPr/>
          <a:lstStyle/>
          <a:p>
            <a:endParaRPr lang="en-IN"/>
          </a:p>
        </p:txBody>
      </p:sp>
      <p:sp>
        <p:nvSpPr>
          <p:cNvPr id="25611" name="Oval 11"/>
          <p:cNvSpPr>
            <a:spLocks noChangeArrowheads="1"/>
          </p:cNvSpPr>
          <p:nvPr/>
        </p:nvSpPr>
        <p:spPr bwMode="auto">
          <a:xfrm>
            <a:off x="6024563" y="3219450"/>
            <a:ext cx="180975" cy="180975"/>
          </a:xfrm>
          <a:prstGeom prst="ellipse">
            <a:avLst/>
          </a:prstGeom>
          <a:solidFill>
            <a:srgbClr val="C0504D"/>
          </a:solidFill>
          <a:ln w="38100">
            <a:noFill/>
            <a:round/>
            <a:headEnd/>
            <a:tailEnd/>
          </a:ln>
        </p:spPr>
        <p:txBody>
          <a:bodyPr/>
          <a:lstStyle/>
          <a:p>
            <a:endParaRPr lang="en-IN"/>
          </a:p>
        </p:txBody>
      </p:sp>
      <p:sp>
        <p:nvSpPr>
          <p:cNvPr id="25612" name="Oval 12"/>
          <p:cNvSpPr>
            <a:spLocks noChangeArrowheads="1"/>
          </p:cNvSpPr>
          <p:nvPr/>
        </p:nvSpPr>
        <p:spPr bwMode="auto">
          <a:xfrm>
            <a:off x="3176588" y="4248150"/>
            <a:ext cx="180975" cy="180975"/>
          </a:xfrm>
          <a:prstGeom prst="ellipse">
            <a:avLst/>
          </a:prstGeom>
          <a:solidFill>
            <a:srgbClr val="C0504D"/>
          </a:solidFill>
          <a:ln w="38100">
            <a:noFill/>
            <a:round/>
            <a:headEnd/>
            <a:tailEnd/>
          </a:ln>
        </p:spPr>
        <p:txBody>
          <a:bodyPr/>
          <a:lstStyle/>
          <a:p>
            <a:endParaRPr lang="en-IN"/>
          </a:p>
        </p:txBody>
      </p:sp>
      <p:sp>
        <p:nvSpPr>
          <p:cNvPr id="25613" name="Oval 13"/>
          <p:cNvSpPr>
            <a:spLocks noChangeArrowheads="1"/>
          </p:cNvSpPr>
          <p:nvPr/>
        </p:nvSpPr>
        <p:spPr bwMode="auto">
          <a:xfrm>
            <a:off x="3071813" y="1952625"/>
            <a:ext cx="180975" cy="180975"/>
          </a:xfrm>
          <a:prstGeom prst="ellipse">
            <a:avLst/>
          </a:prstGeom>
          <a:solidFill>
            <a:srgbClr val="C0504D"/>
          </a:solidFill>
          <a:ln w="38100">
            <a:noFill/>
            <a:round/>
            <a:headEnd/>
            <a:tailEnd/>
          </a:ln>
        </p:spPr>
        <p:txBody>
          <a:bodyPr/>
          <a:lstStyle/>
          <a:p>
            <a:endParaRPr lang="en-IN"/>
          </a:p>
        </p:txBody>
      </p:sp>
      <p:sp>
        <p:nvSpPr>
          <p:cNvPr id="25614" name="Oval 14"/>
          <p:cNvSpPr>
            <a:spLocks noChangeArrowheads="1"/>
          </p:cNvSpPr>
          <p:nvPr/>
        </p:nvSpPr>
        <p:spPr bwMode="auto">
          <a:xfrm>
            <a:off x="3843338" y="1952625"/>
            <a:ext cx="180975" cy="180975"/>
          </a:xfrm>
          <a:prstGeom prst="ellipse">
            <a:avLst/>
          </a:prstGeom>
          <a:solidFill>
            <a:srgbClr val="C0504D"/>
          </a:solidFill>
          <a:ln w="38100">
            <a:noFill/>
            <a:round/>
            <a:headEnd/>
            <a:tailEnd/>
          </a:ln>
        </p:spPr>
        <p:txBody>
          <a:bodyPr/>
          <a:lstStyle/>
          <a:p>
            <a:endParaRPr lang="en-IN"/>
          </a:p>
        </p:txBody>
      </p:sp>
      <p:cxnSp>
        <p:nvCxnSpPr>
          <p:cNvPr id="25615" name="AutoShape 15"/>
          <p:cNvCxnSpPr>
            <a:cxnSpLocks noChangeShapeType="1"/>
          </p:cNvCxnSpPr>
          <p:nvPr/>
        </p:nvCxnSpPr>
        <p:spPr bwMode="auto">
          <a:xfrm>
            <a:off x="3214688" y="2114550"/>
            <a:ext cx="295275" cy="504825"/>
          </a:xfrm>
          <a:prstGeom prst="straightConnector1">
            <a:avLst/>
          </a:prstGeom>
          <a:noFill/>
          <a:ln w="57150">
            <a:solidFill>
              <a:srgbClr val="000000"/>
            </a:solidFill>
            <a:round/>
            <a:headEnd/>
            <a:tailEnd/>
          </a:ln>
        </p:spPr>
      </p:cxnSp>
      <p:cxnSp>
        <p:nvCxnSpPr>
          <p:cNvPr id="16" name="AutoShape 16"/>
          <p:cNvCxnSpPr>
            <a:cxnSpLocks noChangeShapeType="1"/>
          </p:cNvCxnSpPr>
          <p:nvPr/>
        </p:nvCxnSpPr>
        <p:spPr bwMode="auto">
          <a:xfrm>
            <a:off x="3624263" y="2743200"/>
            <a:ext cx="361950" cy="466725"/>
          </a:xfrm>
          <a:prstGeom prst="straightConnector1">
            <a:avLst/>
          </a:prstGeom>
          <a:noFill/>
          <a:ln w="57150">
            <a:solidFill>
              <a:schemeClr val="bg1">
                <a:lumMod val="75000"/>
              </a:schemeClr>
            </a:solidFill>
            <a:round/>
            <a:headEnd/>
            <a:tailEnd/>
          </a:ln>
        </p:spPr>
      </p:cxnSp>
      <p:cxnSp>
        <p:nvCxnSpPr>
          <p:cNvPr id="17" name="AutoShape 17"/>
          <p:cNvCxnSpPr>
            <a:cxnSpLocks noChangeShapeType="1"/>
          </p:cNvCxnSpPr>
          <p:nvPr/>
        </p:nvCxnSpPr>
        <p:spPr bwMode="auto">
          <a:xfrm>
            <a:off x="4100513" y="3324225"/>
            <a:ext cx="361950" cy="533400"/>
          </a:xfrm>
          <a:prstGeom prst="straightConnector1">
            <a:avLst/>
          </a:prstGeom>
          <a:noFill/>
          <a:ln w="57150">
            <a:solidFill>
              <a:schemeClr val="bg1">
                <a:lumMod val="75000"/>
              </a:schemeClr>
            </a:solidFill>
            <a:round/>
            <a:headEnd/>
            <a:tailEnd/>
          </a:ln>
        </p:spPr>
      </p:cxnSp>
      <p:cxnSp>
        <p:nvCxnSpPr>
          <p:cNvPr id="25618" name="AutoShape 18"/>
          <p:cNvCxnSpPr>
            <a:cxnSpLocks noChangeShapeType="1"/>
          </p:cNvCxnSpPr>
          <p:nvPr/>
        </p:nvCxnSpPr>
        <p:spPr bwMode="auto">
          <a:xfrm>
            <a:off x="5510213" y="3676650"/>
            <a:ext cx="361950" cy="276225"/>
          </a:xfrm>
          <a:prstGeom prst="straightConnector1">
            <a:avLst/>
          </a:prstGeom>
          <a:noFill/>
          <a:ln w="57150">
            <a:solidFill>
              <a:srgbClr val="000000"/>
            </a:solidFill>
            <a:round/>
            <a:headEnd/>
            <a:tailEnd/>
          </a:ln>
        </p:spPr>
      </p:cxnSp>
      <p:cxnSp>
        <p:nvCxnSpPr>
          <p:cNvPr id="25619" name="AutoShape 19"/>
          <p:cNvCxnSpPr>
            <a:cxnSpLocks noChangeShapeType="1"/>
          </p:cNvCxnSpPr>
          <p:nvPr/>
        </p:nvCxnSpPr>
        <p:spPr bwMode="auto">
          <a:xfrm>
            <a:off x="4872038" y="3476625"/>
            <a:ext cx="457200" cy="152400"/>
          </a:xfrm>
          <a:prstGeom prst="straightConnector1">
            <a:avLst/>
          </a:prstGeom>
          <a:noFill/>
          <a:ln w="57150">
            <a:solidFill>
              <a:srgbClr val="000000"/>
            </a:solidFill>
            <a:round/>
            <a:headEnd/>
            <a:tailEnd/>
          </a:ln>
        </p:spPr>
      </p:cxnSp>
      <p:cxnSp>
        <p:nvCxnSpPr>
          <p:cNvPr id="20" name="AutoShape 20"/>
          <p:cNvCxnSpPr>
            <a:cxnSpLocks noChangeShapeType="1"/>
          </p:cNvCxnSpPr>
          <p:nvPr/>
        </p:nvCxnSpPr>
        <p:spPr bwMode="auto">
          <a:xfrm flipV="1">
            <a:off x="4129088" y="2876550"/>
            <a:ext cx="438150" cy="314325"/>
          </a:xfrm>
          <a:prstGeom prst="straightConnector1">
            <a:avLst/>
          </a:prstGeom>
          <a:noFill/>
          <a:ln w="57150">
            <a:solidFill>
              <a:schemeClr val="bg1">
                <a:lumMod val="75000"/>
              </a:schemeClr>
            </a:solidFill>
            <a:round/>
            <a:headEnd/>
            <a:tailEnd/>
          </a:ln>
        </p:spPr>
      </p:cxnSp>
      <p:cxnSp>
        <p:nvCxnSpPr>
          <p:cNvPr id="21" name="AutoShape 21"/>
          <p:cNvCxnSpPr>
            <a:cxnSpLocks noChangeShapeType="1"/>
          </p:cNvCxnSpPr>
          <p:nvPr/>
        </p:nvCxnSpPr>
        <p:spPr bwMode="auto">
          <a:xfrm flipV="1">
            <a:off x="3376613" y="3286125"/>
            <a:ext cx="590550" cy="114300"/>
          </a:xfrm>
          <a:prstGeom prst="straightConnector1">
            <a:avLst/>
          </a:prstGeom>
          <a:noFill/>
          <a:ln w="57150">
            <a:solidFill>
              <a:schemeClr val="bg1">
                <a:lumMod val="75000"/>
              </a:schemeClr>
            </a:solidFill>
            <a:round/>
            <a:headEnd/>
            <a:tailEnd/>
          </a:ln>
        </p:spPr>
      </p:cxnSp>
      <p:cxnSp>
        <p:nvCxnSpPr>
          <p:cNvPr id="22" name="AutoShape 22"/>
          <p:cNvCxnSpPr>
            <a:cxnSpLocks noChangeShapeType="1"/>
          </p:cNvCxnSpPr>
          <p:nvPr/>
        </p:nvCxnSpPr>
        <p:spPr bwMode="auto">
          <a:xfrm flipV="1">
            <a:off x="3795713" y="3343275"/>
            <a:ext cx="238125" cy="333375"/>
          </a:xfrm>
          <a:prstGeom prst="straightConnector1">
            <a:avLst/>
          </a:prstGeom>
          <a:noFill/>
          <a:ln w="57150">
            <a:solidFill>
              <a:schemeClr val="bg1">
                <a:lumMod val="75000"/>
              </a:schemeClr>
            </a:solidFill>
            <a:round/>
            <a:headEnd/>
            <a:tailEnd/>
          </a:ln>
        </p:spPr>
      </p:cxnSp>
      <p:cxnSp>
        <p:nvCxnSpPr>
          <p:cNvPr id="23" name="AutoShape 23"/>
          <p:cNvCxnSpPr>
            <a:cxnSpLocks noChangeShapeType="1"/>
          </p:cNvCxnSpPr>
          <p:nvPr/>
        </p:nvCxnSpPr>
        <p:spPr bwMode="auto">
          <a:xfrm>
            <a:off x="4148138" y="3286125"/>
            <a:ext cx="571500" cy="123825"/>
          </a:xfrm>
          <a:prstGeom prst="straightConnector1">
            <a:avLst/>
          </a:prstGeom>
          <a:noFill/>
          <a:ln w="57150">
            <a:solidFill>
              <a:schemeClr val="bg1">
                <a:lumMod val="75000"/>
              </a:schemeClr>
            </a:solidFill>
            <a:round/>
            <a:headEnd/>
            <a:tailEnd/>
          </a:ln>
        </p:spPr>
      </p:cxnSp>
      <p:cxnSp>
        <p:nvCxnSpPr>
          <p:cNvPr id="25624" name="AutoShape 24"/>
          <p:cNvCxnSpPr>
            <a:cxnSpLocks noChangeShapeType="1"/>
          </p:cNvCxnSpPr>
          <p:nvPr/>
        </p:nvCxnSpPr>
        <p:spPr bwMode="auto">
          <a:xfrm flipV="1">
            <a:off x="5500688" y="3343275"/>
            <a:ext cx="542925" cy="266700"/>
          </a:xfrm>
          <a:prstGeom prst="straightConnector1">
            <a:avLst/>
          </a:prstGeom>
          <a:noFill/>
          <a:ln w="57150">
            <a:solidFill>
              <a:srgbClr val="000000"/>
            </a:solidFill>
            <a:round/>
            <a:headEnd/>
            <a:tailEnd/>
          </a:ln>
        </p:spPr>
      </p:cxnSp>
      <p:cxnSp>
        <p:nvCxnSpPr>
          <p:cNvPr id="25625" name="AutoShape 25"/>
          <p:cNvCxnSpPr>
            <a:cxnSpLocks noChangeShapeType="1"/>
          </p:cNvCxnSpPr>
          <p:nvPr/>
        </p:nvCxnSpPr>
        <p:spPr bwMode="auto">
          <a:xfrm flipV="1">
            <a:off x="3624263" y="2114550"/>
            <a:ext cx="266700" cy="504825"/>
          </a:xfrm>
          <a:prstGeom prst="straightConnector1">
            <a:avLst/>
          </a:prstGeom>
          <a:noFill/>
          <a:ln w="57150">
            <a:solidFill>
              <a:srgbClr val="000000"/>
            </a:solidFill>
            <a:round/>
            <a:headEnd/>
            <a:tailEnd/>
          </a:ln>
        </p:spPr>
      </p:cxnSp>
      <p:cxnSp>
        <p:nvCxnSpPr>
          <p:cNvPr id="25626" name="AutoShape 26"/>
          <p:cNvCxnSpPr>
            <a:cxnSpLocks noChangeShapeType="1"/>
          </p:cNvCxnSpPr>
          <p:nvPr/>
        </p:nvCxnSpPr>
        <p:spPr bwMode="auto">
          <a:xfrm flipV="1">
            <a:off x="3319463" y="3829050"/>
            <a:ext cx="381000" cy="447675"/>
          </a:xfrm>
          <a:prstGeom prst="straightConnector1">
            <a:avLst/>
          </a:prstGeom>
          <a:noFill/>
          <a:ln w="57150">
            <a:solidFill>
              <a:srgbClr val="000000"/>
            </a:solidFill>
            <a:round/>
            <a:headEnd/>
            <a:tailEnd/>
          </a:ln>
        </p:spPr>
      </p:cxnSp>
      <p:sp>
        <p:nvSpPr>
          <p:cNvPr id="25627" name="TextBox 27"/>
          <p:cNvSpPr txBox="1">
            <a:spLocks noChangeArrowheads="1"/>
          </p:cNvSpPr>
          <p:nvPr/>
        </p:nvSpPr>
        <p:spPr bwMode="auto">
          <a:xfrm>
            <a:off x="304800" y="457200"/>
            <a:ext cx="6619875" cy="461963"/>
          </a:xfrm>
          <a:prstGeom prst="rect">
            <a:avLst/>
          </a:prstGeom>
          <a:noFill/>
          <a:ln w="9525">
            <a:noFill/>
            <a:miter lim="800000"/>
            <a:headEnd/>
            <a:tailEnd/>
          </a:ln>
        </p:spPr>
        <p:txBody>
          <a:bodyPr wrap="none">
            <a:spAutoFit/>
          </a:bodyPr>
          <a:lstStyle/>
          <a:p>
            <a:r>
              <a:rPr lang="en-US" b="1">
                <a:solidFill>
                  <a:srgbClr val="0000FF"/>
                </a:solidFill>
                <a:latin typeface="Bookman Old Style" pitchFamily="18" charset="0"/>
              </a:rPr>
              <a:t>Robustness against random node failure</a:t>
            </a:r>
            <a:endParaRPr lang="en-IN" b="1">
              <a:solidFill>
                <a:srgbClr val="0000FF"/>
              </a:solidFill>
              <a:latin typeface="Bookman Old Style" pitchFamily="18" charset="0"/>
            </a:endParaRPr>
          </a:p>
        </p:txBody>
      </p:sp>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76200" y="304800"/>
            <a:ext cx="7467600" cy="946150"/>
          </a:xfrm>
          <a:prstGeom prst="rect">
            <a:avLst/>
          </a:prstGeom>
          <a:noFill/>
          <a:ln w="9525">
            <a:noFill/>
            <a:miter lim="800000"/>
            <a:headEnd/>
            <a:tailEnd/>
          </a:ln>
        </p:spPr>
        <p:txBody>
          <a:bodyPr>
            <a:spAutoFit/>
          </a:bodyPr>
          <a:lstStyle/>
          <a:p>
            <a:r>
              <a:rPr lang="en-US" sz="2800" b="1">
                <a:solidFill>
                  <a:srgbClr val="0000FF"/>
                </a:solidFill>
                <a:latin typeface="Bookman Old Style" pitchFamily="18" charset="0"/>
              </a:rPr>
              <a:t>Correlation of the interactome with gene essentiality data</a:t>
            </a:r>
          </a:p>
        </p:txBody>
      </p:sp>
      <p:grpSp>
        <p:nvGrpSpPr>
          <p:cNvPr id="26627" name="Group 2"/>
          <p:cNvGrpSpPr>
            <a:grpSpLocks/>
          </p:cNvGrpSpPr>
          <p:nvPr/>
        </p:nvGrpSpPr>
        <p:grpSpPr bwMode="auto">
          <a:xfrm>
            <a:off x="685800" y="1524000"/>
            <a:ext cx="4930775" cy="1889125"/>
            <a:chOff x="685800" y="1524000"/>
            <a:chExt cx="4930775" cy="1889125"/>
          </a:xfrm>
        </p:grpSpPr>
        <p:pic>
          <p:nvPicPr>
            <p:cNvPr id="26632" name="Picture 2" descr="C:\Documents and Settings\Shekhar\Desktop\Manuscripts submitted\Protein-Protein interactions\MSB\Fig_4a.TIF"/>
            <p:cNvPicPr>
              <a:picLocks noChangeAspect="1" noChangeArrowheads="1"/>
            </p:cNvPicPr>
            <p:nvPr/>
          </p:nvPicPr>
          <p:blipFill>
            <a:blip r:embed="rId2"/>
            <a:srcRect/>
            <a:stretch>
              <a:fillRect/>
            </a:stretch>
          </p:blipFill>
          <p:spPr bwMode="auto">
            <a:xfrm>
              <a:off x="685800" y="1524000"/>
              <a:ext cx="3200400" cy="1889125"/>
            </a:xfrm>
            <a:prstGeom prst="rect">
              <a:avLst/>
            </a:prstGeom>
            <a:noFill/>
            <a:ln w="9525">
              <a:noFill/>
              <a:miter lim="800000"/>
              <a:headEnd/>
              <a:tailEnd/>
            </a:ln>
          </p:spPr>
        </p:pic>
        <p:sp>
          <p:nvSpPr>
            <p:cNvPr id="26633" name="Text Box 5"/>
            <p:cNvSpPr txBox="1">
              <a:spLocks noChangeArrowheads="1"/>
            </p:cNvSpPr>
            <p:nvPr/>
          </p:nvSpPr>
          <p:spPr bwMode="auto">
            <a:xfrm>
              <a:off x="3962400" y="2209800"/>
              <a:ext cx="1654175" cy="822325"/>
            </a:xfrm>
            <a:prstGeom prst="rect">
              <a:avLst/>
            </a:prstGeom>
            <a:noFill/>
            <a:ln w="9525">
              <a:noFill/>
              <a:miter lim="800000"/>
              <a:headEnd/>
              <a:tailEnd/>
            </a:ln>
          </p:spPr>
          <p:txBody>
            <a:bodyPr wrap="none">
              <a:spAutoFit/>
            </a:bodyPr>
            <a:lstStyle/>
            <a:p>
              <a:r>
                <a:rPr lang="en-US">
                  <a:latin typeface="Bookman Old Style" pitchFamily="18" charset="0"/>
                </a:rPr>
                <a:t>Essential </a:t>
              </a:r>
            </a:p>
            <a:p>
              <a:r>
                <a:rPr lang="en-US">
                  <a:latin typeface="Bookman Old Style" pitchFamily="18" charset="0"/>
                </a:rPr>
                <a:t>genes</a:t>
              </a:r>
            </a:p>
          </p:txBody>
        </p:sp>
      </p:grpSp>
      <p:grpSp>
        <p:nvGrpSpPr>
          <p:cNvPr id="26628" name="Group 5"/>
          <p:cNvGrpSpPr>
            <a:grpSpLocks/>
          </p:cNvGrpSpPr>
          <p:nvPr/>
        </p:nvGrpSpPr>
        <p:grpSpPr bwMode="auto">
          <a:xfrm>
            <a:off x="685800" y="3886200"/>
            <a:ext cx="5591175" cy="1889125"/>
            <a:chOff x="685800" y="3886200"/>
            <a:chExt cx="5591175" cy="1889125"/>
          </a:xfrm>
        </p:grpSpPr>
        <p:pic>
          <p:nvPicPr>
            <p:cNvPr id="26630" name="Picture 3" descr="C:\Documents and Settings\Shekhar\Desktop\Manuscripts submitted\Protein-Protein interactions\MSB\Fig_4b.TIF"/>
            <p:cNvPicPr>
              <a:picLocks noChangeAspect="1" noChangeArrowheads="1"/>
            </p:cNvPicPr>
            <p:nvPr/>
          </p:nvPicPr>
          <p:blipFill>
            <a:blip r:embed="rId3"/>
            <a:srcRect/>
            <a:stretch>
              <a:fillRect/>
            </a:stretch>
          </p:blipFill>
          <p:spPr bwMode="auto">
            <a:xfrm>
              <a:off x="685800" y="3886200"/>
              <a:ext cx="3200400" cy="1889125"/>
            </a:xfrm>
            <a:prstGeom prst="rect">
              <a:avLst/>
            </a:prstGeom>
            <a:noFill/>
            <a:ln w="9525">
              <a:noFill/>
              <a:miter lim="800000"/>
              <a:headEnd/>
              <a:tailEnd/>
            </a:ln>
          </p:spPr>
        </p:pic>
        <p:sp>
          <p:nvSpPr>
            <p:cNvPr id="26631" name="Text Box 6"/>
            <p:cNvSpPr txBox="1">
              <a:spLocks noChangeArrowheads="1"/>
            </p:cNvSpPr>
            <p:nvPr/>
          </p:nvSpPr>
          <p:spPr bwMode="auto">
            <a:xfrm>
              <a:off x="3962400" y="4419600"/>
              <a:ext cx="2314575" cy="822325"/>
            </a:xfrm>
            <a:prstGeom prst="rect">
              <a:avLst/>
            </a:prstGeom>
            <a:noFill/>
            <a:ln w="9525">
              <a:noFill/>
              <a:miter lim="800000"/>
              <a:headEnd/>
              <a:tailEnd/>
            </a:ln>
          </p:spPr>
          <p:txBody>
            <a:bodyPr wrap="none">
              <a:spAutoFit/>
            </a:bodyPr>
            <a:lstStyle/>
            <a:p>
              <a:r>
                <a:rPr lang="en-US">
                  <a:latin typeface="Bookman Old Style" pitchFamily="18" charset="0"/>
                </a:rPr>
                <a:t>Non-essential </a:t>
              </a:r>
            </a:p>
            <a:p>
              <a:r>
                <a:rPr lang="en-US">
                  <a:latin typeface="Bookman Old Style" pitchFamily="18" charset="0"/>
                </a:rPr>
                <a:t>genes</a:t>
              </a:r>
            </a:p>
          </p:txBody>
        </p:sp>
      </p:grpSp>
      <p:sp>
        <p:nvSpPr>
          <p:cNvPr id="26629" name="TextBox 8"/>
          <p:cNvSpPr txBox="1">
            <a:spLocks noChangeArrowheads="1"/>
          </p:cNvSpPr>
          <p:nvPr/>
        </p:nvSpPr>
        <p:spPr bwMode="auto">
          <a:xfrm>
            <a:off x="5334000" y="5954713"/>
            <a:ext cx="3762375" cy="307975"/>
          </a:xfrm>
          <a:prstGeom prst="rect">
            <a:avLst/>
          </a:prstGeom>
          <a:noFill/>
          <a:ln w="9525">
            <a:noFill/>
            <a:miter lim="800000"/>
            <a:headEnd/>
            <a:tailEnd/>
          </a:ln>
        </p:spPr>
        <p:txBody>
          <a:bodyPr wrap="none">
            <a:spAutoFit/>
          </a:bodyPr>
          <a:lstStyle/>
          <a:p>
            <a:r>
              <a:rPr lang="en-US" sz="1400"/>
              <a:t>Yellaboina, Goyal and Mande, </a:t>
            </a:r>
            <a:r>
              <a:rPr lang="en-US" sz="1400" i="1"/>
              <a:t>Genome Res</a:t>
            </a:r>
            <a:r>
              <a:rPr lang="en-US" sz="1400"/>
              <a:t>, 2007</a:t>
            </a:r>
            <a:endParaRPr lang="en-IN" sz="1400"/>
          </a:p>
        </p:txBody>
      </p:sp>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centrality.JPG"/>
          <p:cNvPicPr>
            <a:picLocks noChangeAspect="1"/>
          </p:cNvPicPr>
          <p:nvPr/>
        </p:nvPicPr>
        <p:blipFill>
          <a:blip r:embed="rId2"/>
          <a:srcRect/>
          <a:stretch>
            <a:fillRect/>
          </a:stretch>
        </p:blipFill>
        <p:spPr bwMode="auto">
          <a:xfrm>
            <a:off x="1600200" y="4949825"/>
            <a:ext cx="4038600" cy="1069975"/>
          </a:xfrm>
          <a:prstGeom prst="rect">
            <a:avLst/>
          </a:prstGeom>
          <a:noFill/>
          <a:ln w="9525">
            <a:noFill/>
            <a:miter lim="800000"/>
            <a:headEnd/>
            <a:tailEnd/>
          </a:ln>
        </p:spPr>
      </p:pic>
      <p:graphicFrame>
        <p:nvGraphicFramePr>
          <p:cNvPr id="3" name="Table 2"/>
          <p:cNvGraphicFramePr>
            <a:graphicFrameLocks noGrp="1"/>
          </p:cNvGraphicFramePr>
          <p:nvPr/>
        </p:nvGraphicFramePr>
        <p:xfrm>
          <a:off x="1524000" y="1209675"/>
          <a:ext cx="6080762" cy="3210560"/>
        </p:xfrm>
        <a:graphic>
          <a:graphicData uri="http://schemas.openxmlformats.org/drawingml/2006/table">
            <a:tbl>
              <a:tblPr/>
              <a:tblGrid>
                <a:gridCol w="1295400"/>
                <a:gridCol w="3048002"/>
                <a:gridCol w="1737360"/>
              </a:tblGrid>
              <a:tr h="578949">
                <a:tc>
                  <a:txBody>
                    <a:bodyPr/>
                    <a:lstStyle/>
                    <a:p>
                      <a:pPr marL="0" marR="0" algn="just">
                        <a:lnSpc>
                          <a:spcPct val="115000"/>
                        </a:lnSpc>
                        <a:spcBef>
                          <a:spcPts val="0"/>
                        </a:spcBef>
                        <a:spcAft>
                          <a:spcPts val="0"/>
                        </a:spcAft>
                      </a:pPr>
                      <a:r>
                        <a:rPr lang="en-US" sz="1600" baseline="0" dirty="0">
                          <a:solidFill>
                            <a:schemeClr val="tx1"/>
                          </a:solidFill>
                          <a:latin typeface="Calibri"/>
                          <a:ea typeface="Calibri"/>
                          <a:cs typeface="Times New Roman"/>
                        </a:rPr>
                        <a:t>Degree centrality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aseline="0" dirty="0">
                          <a:solidFill>
                            <a:schemeClr val="tx1"/>
                          </a:solidFill>
                          <a:latin typeface="Calibri"/>
                          <a:ea typeface="Calibri"/>
                          <a:cs typeface="Times New Roman"/>
                        </a:rPr>
                        <a:t>A node with a high degree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1600" baseline="0" dirty="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7204">
                <a:tc>
                  <a:txBody>
                    <a:bodyPr/>
                    <a:lstStyle/>
                    <a:p>
                      <a:pPr marL="0" marR="0" algn="just">
                        <a:lnSpc>
                          <a:spcPct val="115000"/>
                        </a:lnSpc>
                        <a:spcBef>
                          <a:spcPts val="0"/>
                        </a:spcBef>
                        <a:spcAft>
                          <a:spcPts val="0"/>
                        </a:spcAft>
                      </a:pPr>
                      <a:r>
                        <a:rPr lang="en-US" sz="1600" baseline="0">
                          <a:solidFill>
                            <a:schemeClr val="tx1"/>
                          </a:solidFill>
                          <a:latin typeface="Calibri"/>
                          <a:ea typeface="Calibri"/>
                          <a:cs typeface="Times New Roman"/>
                        </a:rPr>
                        <a:t>Closeness centrality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aseline="0">
                          <a:solidFill>
                            <a:schemeClr val="tx1"/>
                          </a:solidFill>
                          <a:latin typeface="Calibri"/>
                          <a:ea typeface="Calibri"/>
                          <a:cs typeface="Times New Roman"/>
                        </a:rPr>
                        <a:t>A node which can connect to any other node with shortest path length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1600" baseline="0" dirty="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5458">
                <a:tc>
                  <a:txBody>
                    <a:bodyPr/>
                    <a:lstStyle/>
                    <a:p>
                      <a:pPr marL="0" marR="0" algn="just">
                        <a:lnSpc>
                          <a:spcPct val="115000"/>
                        </a:lnSpc>
                        <a:spcBef>
                          <a:spcPts val="0"/>
                        </a:spcBef>
                        <a:spcAft>
                          <a:spcPts val="0"/>
                        </a:spcAft>
                      </a:pPr>
                      <a:r>
                        <a:rPr lang="en-US" sz="1600" baseline="0">
                          <a:solidFill>
                            <a:schemeClr val="tx1"/>
                          </a:solidFill>
                          <a:latin typeface="Calibri"/>
                          <a:ea typeface="Calibri"/>
                          <a:cs typeface="Times New Roman"/>
                        </a:rPr>
                        <a:t>Information centrality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aseline="0" dirty="0">
                          <a:solidFill>
                            <a:schemeClr val="tx1"/>
                          </a:solidFill>
                          <a:latin typeface="Calibri"/>
                          <a:ea typeface="Calibri"/>
                          <a:cs typeface="Times New Roman"/>
                        </a:rPr>
                        <a:t>A node which plays an important role in maintaining robustness of the graph, i.e. its removal leads to increase in average path length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1600" baseline="0" dirty="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949">
                <a:tc>
                  <a:txBody>
                    <a:bodyPr/>
                    <a:lstStyle/>
                    <a:p>
                      <a:pPr marL="0" marR="0" algn="just">
                        <a:lnSpc>
                          <a:spcPct val="115000"/>
                        </a:lnSpc>
                        <a:spcBef>
                          <a:spcPts val="0"/>
                        </a:spcBef>
                        <a:spcAft>
                          <a:spcPts val="0"/>
                        </a:spcAft>
                      </a:pPr>
                      <a:r>
                        <a:rPr lang="en-US" sz="1600" baseline="0">
                          <a:solidFill>
                            <a:schemeClr val="tx1"/>
                          </a:solidFill>
                          <a:latin typeface="Calibri"/>
                          <a:ea typeface="Calibri"/>
                          <a:cs typeface="Times New Roman"/>
                        </a:rPr>
                        <a:t>Betweenness centrality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aseline="0">
                          <a:solidFill>
                            <a:schemeClr val="tx1"/>
                          </a:solidFill>
                          <a:latin typeface="Calibri"/>
                          <a:ea typeface="Calibri"/>
                          <a:cs typeface="Times New Roman"/>
                        </a:rPr>
                        <a:t>A node through which maximum shortest paths traverse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1600" baseline="0" dirty="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767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172200" y="1219200"/>
            <a:ext cx="1143000" cy="523875"/>
          </a:xfrm>
          <a:prstGeom prst="rect">
            <a:avLst/>
          </a:prstGeom>
          <a:solidFill>
            <a:schemeClr val="bg1"/>
          </a:solidFill>
          <a:ln w="9525">
            <a:noFill/>
            <a:miter lim="800000"/>
            <a:headEnd/>
            <a:tailEnd/>
          </a:ln>
        </p:spPr>
      </p:pic>
      <p:pic>
        <p:nvPicPr>
          <p:cNvPr id="27674"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172200" y="2057400"/>
            <a:ext cx="1066800" cy="561975"/>
          </a:xfrm>
          <a:prstGeom prst="rect">
            <a:avLst/>
          </a:prstGeom>
          <a:solidFill>
            <a:schemeClr val="bg1"/>
          </a:solidFill>
          <a:ln w="9525">
            <a:noFill/>
            <a:miter lim="800000"/>
            <a:headEnd/>
            <a:tailEnd/>
          </a:ln>
        </p:spPr>
      </p:pic>
      <p:pic>
        <p:nvPicPr>
          <p:cNvPr id="27675"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172200" y="3076575"/>
            <a:ext cx="1152525" cy="504825"/>
          </a:xfrm>
          <a:prstGeom prst="rect">
            <a:avLst/>
          </a:prstGeom>
          <a:solidFill>
            <a:schemeClr val="bg1"/>
          </a:solidFill>
          <a:ln w="9525">
            <a:noFill/>
            <a:miter lim="800000"/>
            <a:headEnd/>
            <a:tailEnd/>
          </a:ln>
        </p:spPr>
      </p:pic>
      <p:pic>
        <p:nvPicPr>
          <p:cNvPr id="27676" name="Picture 6"/>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019800" y="3886200"/>
            <a:ext cx="1371600" cy="457200"/>
          </a:xfrm>
          <a:prstGeom prst="rect">
            <a:avLst/>
          </a:prstGeom>
          <a:solidFill>
            <a:schemeClr val="bg1"/>
          </a:solidFill>
          <a:ln w="9525">
            <a:noFill/>
            <a:miter lim="800000"/>
            <a:headEnd/>
            <a:tailEnd/>
          </a:ln>
        </p:spPr>
      </p:pic>
      <p:sp>
        <p:nvSpPr>
          <p:cNvPr id="27677" name="TextBox 7"/>
          <p:cNvSpPr txBox="1">
            <a:spLocks noChangeArrowheads="1"/>
          </p:cNvSpPr>
          <p:nvPr/>
        </p:nvSpPr>
        <p:spPr bwMode="auto">
          <a:xfrm>
            <a:off x="76200" y="304800"/>
            <a:ext cx="8121650" cy="461963"/>
          </a:xfrm>
          <a:prstGeom prst="rect">
            <a:avLst/>
          </a:prstGeom>
          <a:noFill/>
          <a:ln w="9525">
            <a:noFill/>
            <a:miter lim="800000"/>
            <a:headEnd/>
            <a:tailEnd/>
          </a:ln>
        </p:spPr>
        <p:txBody>
          <a:bodyPr wrap="none">
            <a:spAutoFit/>
          </a:bodyPr>
          <a:lstStyle/>
          <a:p>
            <a:r>
              <a:rPr lang="en-US" b="1">
                <a:solidFill>
                  <a:srgbClr val="0000FF"/>
                </a:solidFill>
                <a:latin typeface="Bookman Old Style" pitchFamily="18" charset="0"/>
              </a:rPr>
              <a:t>Centrality-Lethality correlations in Graph Theory</a:t>
            </a:r>
          </a:p>
        </p:txBody>
      </p:sp>
      <p:pic>
        <p:nvPicPr>
          <p:cNvPr id="27678" name="Picture 1"/>
          <p:cNvPicPr>
            <a:picLocks noChangeAspect="1" noChangeArrowheads="1"/>
          </p:cNvPicPr>
          <p:nvPr/>
        </p:nvPicPr>
        <p:blipFill>
          <a:blip r:embed="rId7">
            <a:lum bright="-20000" contrast="20000"/>
          </a:blip>
          <a:srcRect/>
          <a:stretch>
            <a:fillRect/>
          </a:stretch>
        </p:blipFill>
        <p:spPr bwMode="auto">
          <a:xfrm>
            <a:off x="5791200" y="4495800"/>
            <a:ext cx="2054225" cy="1570038"/>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57200" y="1871663"/>
            <a:ext cx="2076450" cy="2989262"/>
          </a:xfrm>
          <a:prstGeom prst="rect">
            <a:avLst/>
          </a:prstGeom>
          <a:noFill/>
          <a:ln w="9525">
            <a:noFill/>
            <a:miter lim="800000"/>
            <a:headEnd/>
            <a:tailEnd/>
          </a:ln>
        </p:spPr>
      </p:pic>
      <p:sp>
        <p:nvSpPr>
          <p:cNvPr id="3075" name="TextBox 2"/>
          <p:cNvSpPr txBox="1">
            <a:spLocks noChangeArrowheads="1"/>
          </p:cNvSpPr>
          <p:nvPr/>
        </p:nvSpPr>
        <p:spPr bwMode="auto">
          <a:xfrm>
            <a:off x="838200" y="4919663"/>
            <a:ext cx="1250950" cy="338137"/>
          </a:xfrm>
          <a:prstGeom prst="rect">
            <a:avLst/>
          </a:prstGeom>
          <a:noFill/>
          <a:ln w="9525">
            <a:noFill/>
            <a:miter lim="800000"/>
            <a:headEnd/>
            <a:tailEnd/>
          </a:ln>
        </p:spPr>
        <p:txBody>
          <a:bodyPr wrap="none">
            <a:spAutoFit/>
          </a:bodyPr>
          <a:lstStyle/>
          <a:p>
            <a:r>
              <a:rPr lang="en-US" sz="1600"/>
              <a:t>JBS Haldane</a:t>
            </a:r>
            <a:endParaRPr lang="en-IN" sz="1600"/>
          </a:p>
        </p:txBody>
      </p:sp>
      <p:sp>
        <p:nvSpPr>
          <p:cNvPr id="3076" name="TextBox 3"/>
          <p:cNvSpPr txBox="1">
            <a:spLocks noChangeArrowheads="1"/>
          </p:cNvSpPr>
          <p:nvPr/>
        </p:nvSpPr>
        <p:spPr bwMode="auto">
          <a:xfrm>
            <a:off x="228600" y="304800"/>
            <a:ext cx="6400800" cy="1016000"/>
          </a:xfrm>
          <a:prstGeom prst="rect">
            <a:avLst/>
          </a:prstGeom>
          <a:noFill/>
          <a:ln w="9525">
            <a:noFill/>
            <a:miter lim="800000"/>
            <a:headEnd/>
            <a:tailEnd/>
          </a:ln>
        </p:spPr>
        <p:txBody>
          <a:bodyPr>
            <a:spAutoFit/>
          </a:bodyPr>
          <a:lstStyle/>
          <a:p>
            <a:r>
              <a:rPr lang="en-IN" sz="2000" b="1" i="1">
                <a:solidFill>
                  <a:srgbClr val="0000FF"/>
                </a:solidFill>
              </a:rPr>
              <a:t>John Burdon Sanderson Haldane (1892-1964) was an English biologist who utilized mathematical analysis to study genetic phenomena and their relation to evolution.</a:t>
            </a:r>
            <a:endParaRPr lang="en-IN" sz="2000" b="1">
              <a:solidFill>
                <a:srgbClr val="0000FF"/>
              </a:solidFill>
            </a:endParaRPr>
          </a:p>
        </p:txBody>
      </p:sp>
      <p:sp>
        <p:nvSpPr>
          <p:cNvPr id="3077" name="TextBox 4"/>
          <p:cNvSpPr txBox="1">
            <a:spLocks noChangeArrowheads="1"/>
          </p:cNvSpPr>
          <p:nvPr/>
        </p:nvSpPr>
        <p:spPr bwMode="auto">
          <a:xfrm>
            <a:off x="2667000" y="1524000"/>
            <a:ext cx="6477000" cy="5016500"/>
          </a:xfrm>
          <a:prstGeom prst="rect">
            <a:avLst/>
          </a:prstGeom>
          <a:noFill/>
          <a:ln w="9525">
            <a:noFill/>
            <a:miter lim="800000"/>
            <a:headEnd/>
            <a:tailEnd/>
          </a:ln>
        </p:spPr>
        <p:txBody>
          <a:bodyPr>
            <a:spAutoFit/>
          </a:bodyPr>
          <a:lstStyle/>
          <a:p>
            <a:pPr algn="just"/>
            <a:r>
              <a:rPr lang="en-IN" sz="2000">
                <a:latin typeface="Bookman Old Style" pitchFamily="18" charset="0"/>
              </a:rPr>
              <a:t>Genetics is the first biological science which got in the position in which physics has been in for many years. One can justifiably speak about such a thing as theoretical mathematical genetics, and experimental genetics, just as in physics. There are some mathematical geniuses who work out what to an ordinary person seems a fantastic kind of theory. This fantastic kind of theory nevertheless leads to experimentally verifiable prediction, which an experimental physicist then has to test the validity of. Since the times of Wright, Haldane, and Fisher, evolutionary genetics has been in a similar position.</a:t>
            </a:r>
          </a:p>
          <a:p>
            <a:pPr algn="r"/>
            <a:r>
              <a:rPr lang="en-IN" sz="2000">
                <a:latin typeface="Bookman Old Style" pitchFamily="18" charset="0"/>
              </a:rPr>
              <a:t> </a:t>
            </a:r>
            <a:br>
              <a:rPr lang="en-IN" sz="2000">
                <a:latin typeface="Bookman Old Style" pitchFamily="18" charset="0"/>
              </a:rPr>
            </a:br>
            <a:r>
              <a:rPr lang="en-IN" sz="2000">
                <a:latin typeface="Bookman Old Style" pitchFamily="18" charset="0"/>
              </a:rPr>
              <a:t>— Theodosius Dobzhansky</a:t>
            </a:r>
          </a:p>
          <a:p>
            <a:endParaRPr lang="en-IN" sz="2000">
              <a:latin typeface="Bookman Old Style" pitchFamily="18" charset="0"/>
            </a:endParaRPr>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381000" y="300038"/>
            <a:ext cx="3370263" cy="461962"/>
          </a:xfrm>
          <a:prstGeom prst="rect">
            <a:avLst/>
          </a:prstGeom>
          <a:noFill/>
          <a:ln w="9525">
            <a:noFill/>
            <a:miter lim="800000"/>
            <a:headEnd/>
            <a:tailEnd/>
          </a:ln>
        </p:spPr>
        <p:txBody>
          <a:bodyPr wrap="none">
            <a:spAutoFit/>
          </a:bodyPr>
          <a:lstStyle/>
          <a:p>
            <a:r>
              <a:rPr lang="en-US" b="1">
                <a:solidFill>
                  <a:srgbClr val="0000FF"/>
                </a:solidFill>
                <a:latin typeface="Bookman Old Style" pitchFamily="18" charset="0"/>
              </a:rPr>
              <a:t>Challenges ahead….</a:t>
            </a:r>
            <a:endParaRPr lang="en-IN" b="1">
              <a:solidFill>
                <a:srgbClr val="0000FF"/>
              </a:solidFill>
              <a:latin typeface="Bookman Old Style" pitchFamily="18" charset="0"/>
            </a:endParaRPr>
          </a:p>
        </p:txBody>
      </p:sp>
      <p:sp>
        <p:nvSpPr>
          <p:cNvPr id="33795" name="TextBox 2"/>
          <p:cNvSpPr txBox="1">
            <a:spLocks noChangeArrowheads="1"/>
          </p:cNvSpPr>
          <p:nvPr/>
        </p:nvSpPr>
        <p:spPr bwMode="auto">
          <a:xfrm>
            <a:off x="533400" y="1066800"/>
            <a:ext cx="8229600" cy="5078413"/>
          </a:xfrm>
          <a:prstGeom prst="rect">
            <a:avLst/>
          </a:prstGeom>
          <a:noFill/>
          <a:ln w="9525">
            <a:noFill/>
            <a:miter lim="800000"/>
            <a:headEnd/>
            <a:tailEnd/>
          </a:ln>
        </p:spPr>
        <p:txBody>
          <a:bodyPr>
            <a:spAutoFit/>
          </a:bodyPr>
          <a:lstStyle/>
          <a:p>
            <a:pPr marL="182563" indent="-182563">
              <a:buFont typeface="Arial" pitchFamily="34" charset="0"/>
              <a:buChar char="•"/>
              <a:defRPr/>
            </a:pPr>
            <a:r>
              <a:rPr lang="en-US" sz="1800" b="1" dirty="0">
                <a:latin typeface="Bookman Old Style" pitchFamily="18" charset="0"/>
              </a:rPr>
              <a:t>How does one obtain reliable networks?</a:t>
            </a:r>
          </a:p>
          <a:p>
            <a:pPr marL="639763" lvl="1" indent="-182563">
              <a:buFont typeface="Arial" pitchFamily="34" charset="0"/>
              <a:buChar char="•"/>
              <a:defRPr/>
            </a:pPr>
            <a:r>
              <a:rPr lang="en-US" sz="1800" dirty="0">
                <a:latin typeface="Bookman Old Style" pitchFamily="18" charset="0"/>
              </a:rPr>
              <a:t>Experimental/ computational</a:t>
            </a:r>
          </a:p>
          <a:p>
            <a:pPr marL="639763" lvl="1" indent="-182563">
              <a:buFont typeface="Arial" pitchFamily="34" charset="0"/>
              <a:buChar char="•"/>
              <a:defRPr/>
            </a:pPr>
            <a:r>
              <a:rPr lang="en-US" sz="1800" dirty="0">
                <a:latin typeface="Bookman Old Style" pitchFamily="18" charset="0"/>
              </a:rPr>
              <a:t>Predictions such as host-pathogen interactions</a:t>
            </a:r>
          </a:p>
          <a:p>
            <a:pPr marL="182563" indent="-182563">
              <a:buFont typeface="Arial" pitchFamily="34" charset="0"/>
              <a:buChar char="•"/>
              <a:defRPr/>
            </a:pPr>
            <a:endParaRPr lang="en-US" sz="1800" dirty="0">
              <a:latin typeface="Bookman Old Style" pitchFamily="18" charset="0"/>
            </a:endParaRPr>
          </a:p>
          <a:p>
            <a:pPr marL="182563" indent="-182563">
              <a:buFont typeface="Arial" pitchFamily="34" charset="0"/>
              <a:buChar char="•"/>
              <a:defRPr/>
            </a:pPr>
            <a:r>
              <a:rPr lang="en-US" sz="1800" b="1" dirty="0">
                <a:latin typeface="Bookman Old Style" pitchFamily="18" charset="0"/>
              </a:rPr>
              <a:t>Can we make reliable predictions of gene essentiality, conditional essentiality and synthetic lethality?</a:t>
            </a:r>
          </a:p>
          <a:p>
            <a:pPr marL="639763" lvl="1" indent="-182563">
              <a:buFont typeface="Arial" pitchFamily="34" charset="0"/>
              <a:buChar char="•"/>
              <a:defRPr/>
            </a:pPr>
            <a:r>
              <a:rPr lang="en-US" sz="1800" dirty="0">
                <a:latin typeface="Bookman Old Style" pitchFamily="18" charset="0"/>
              </a:rPr>
              <a:t>Which genes are critical under what experimental conditions?</a:t>
            </a:r>
          </a:p>
          <a:p>
            <a:pPr marL="639763" lvl="1" indent="-182563">
              <a:buFont typeface="Arial" pitchFamily="34" charset="0"/>
              <a:buChar char="•"/>
              <a:defRPr/>
            </a:pPr>
            <a:r>
              <a:rPr lang="en-US" sz="1800" dirty="0">
                <a:latin typeface="Bookman Old Style" pitchFamily="18" charset="0"/>
              </a:rPr>
              <a:t>Predictions of biochemical functions of proteins</a:t>
            </a:r>
          </a:p>
          <a:p>
            <a:pPr marL="182563" indent="-182563">
              <a:buFont typeface="Arial" pitchFamily="34" charset="0"/>
              <a:buChar char="•"/>
              <a:defRPr/>
            </a:pPr>
            <a:endParaRPr lang="en-US" sz="1800" dirty="0">
              <a:latin typeface="Bookman Old Style" pitchFamily="18" charset="0"/>
            </a:endParaRPr>
          </a:p>
          <a:p>
            <a:pPr marL="182563" indent="-182563">
              <a:buFont typeface="Arial" pitchFamily="34" charset="0"/>
              <a:buChar char="•"/>
              <a:defRPr/>
            </a:pPr>
            <a:r>
              <a:rPr lang="en-US" sz="1800" b="1" dirty="0">
                <a:latin typeface="Bookman Old Style" pitchFamily="18" charset="0"/>
              </a:rPr>
              <a:t>How does the study of network dynamics lead to observable phenotypes?</a:t>
            </a:r>
          </a:p>
          <a:p>
            <a:pPr marL="639763" lvl="1" indent="-182563">
              <a:buFont typeface="Arial" pitchFamily="34" charset="0"/>
              <a:buChar char="•"/>
              <a:defRPr/>
            </a:pPr>
            <a:r>
              <a:rPr lang="en-US" sz="1800" dirty="0">
                <a:latin typeface="Bookman Old Style" pitchFamily="18" charset="0"/>
              </a:rPr>
              <a:t>Response to stimuli</a:t>
            </a:r>
          </a:p>
          <a:p>
            <a:pPr marL="639763" lvl="1" indent="-182563">
              <a:buFont typeface="Arial" pitchFamily="34" charset="0"/>
              <a:buChar char="•"/>
              <a:defRPr/>
            </a:pPr>
            <a:r>
              <a:rPr lang="en-US" sz="1800" dirty="0">
                <a:latin typeface="Bookman Old Style" pitchFamily="18" charset="0"/>
              </a:rPr>
              <a:t>Differentiation and development</a:t>
            </a:r>
          </a:p>
          <a:p>
            <a:pPr marL="639763" lvl="1" indent="-182563">
              <a:buFont typeface="Arial" pitchFamily="34" charset="0"/>
              <a:buChar char="•"/>
              <a:defRPr/>
            </a:pPr>
            <a:r>
              <a:rPr lang="en-US" sz="1800" dirty="0">
                <a:latin typeface="Bookman Old Style" pitchFamily="18" charset="0"/>
              </a:rPr>
              <a:t>Biological shape</a:t>
            </a:r>
          </a:p>
          <a:p>
            <a:pPr marL="182563" indent="-182563">
              <a:buFont typeface="Arial" pitchFamily="34" charset="0"/>
              <a:buChar char="•"/>
              <a:defRPr/>
            </a:pPr>
            <a:endParaRPr lang="en-US" sz="1800" dirty="0">
              <a:latin typeface="Bookman Old Style" pitchFamily="18" charset="0"/>
            </a:endParaRPr>
          </a:p>
          <a:p>
            <a:pPr marL="182563" indent="-182563">
              <a:buFont typeface="Arial" pitchFamily="34" charset="0"/>
              <a:buChar char="•"/>
              <a:defRPr/>
            </a:pPr>
            <a:r>
              <a:rPr lang="en-US" sz="1800" b="1" dirty="0">
                <a:latin typeface="Bookman Old Style" pitchFamily="18" charset="0"/>
              </a:rPr>
              <a:t>Are there universal laws that govern biological interactions?</a:t>
            </a:r>
          </a:p>
          <a:p>
            <a:pPr marL="182563" indent="-182563">
              <a:buFont typeface="Arial" pitchFamily="34" charset="0"/>
              <a:buChar char="•"/>
              <a:defRPr/>
            </a:pPr>
            <a:endParaRPr lang="en-US" sz="1800" dirty="0">
              <a:latin typeface="Bookman Old Style" pitchFamily="18" charset="0"/>
            </a:endParaRPr>
          </a:p>
          <a:p>
            <a:pPr>
              <a:defRPr/>
            </a:pPr>
            <a:endParaRPr lang="en-IN" sz="1800" dirty="0">
              <a:latin typeface="Bookman Old Style"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anim calcmode="lin" valueType="num">
                                      <p:cBhvr additive="base">
                                        <p:cTn id="11"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379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anim calcmode="lin" valueType="num">
                                      <p:cBhvr additive="base">
                                        <p:cTn id="15"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3795">
                                            <p:txEl>
                                              <p:pRg st="4" end="4"/>
                                            </p:txEl>
                                          </p:spTgt>
                                        </p:tgtEl>
                                        <p:attrNameLst>
                                          <p:attrName>style.visibility</p:attrName>
                                        </p:attrNameLst>
                                      </p:cBhvr>
                                      <p:to>
                                        <p:strVal val="visible"/>
                                      </p:to>
                                    </p:set>
                                    <p:anim calcmode="lin" valueType="num">
                                      <p:cBhvr additive="base">
                                        <p:cTn id="21" dur="5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379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3795">
                                            <p:txEl>
                                              <p:pRg st="5" end="5"/>
                                            </p:txEl>
                                          </p:spTgt>
                                        </p:tgtEl>
                                        <p:attrNameLst>
                                          <p:attrName>style.visibility</p:attrName>
                                        </p:attrNameLst>
                                      </p:cBhvr>
                                      <p:to>
                                        <p:strVal val="visible"/>
                                      </p:to>
                                    </p:set>
                                    <p:anim calcmode="lin" valueType="num">
                                      <p:cBhvr additive="base">
                                        <p:cTn id="25" dur="500" fill="hold"/>
                                        <p:tgtEl>
                                          <p:spTgt spid="3379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5">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3795">
                                            <p:txEl>
                                              <p:pRg st="6" end="6"/>
                                            </p:txEl>
                                          </p:spTgt>
                                        </p:tgtEl>
                                        <p:attrNameLst>
                                          <p:attrName>style.visibility</p:attrName>
                                        </p:attrNameLst>
                                      </p:cBhvr>
                                      <p:to>
                                        <p:strVal val="visible"/>
                                      </p:to>
                                    </p:set>
                                    <p:anim calcmode="lin" valueType="num">
                                      <p:cBhvr additive="base">
                                        <p:cTn id="29" dur="500" fill="hold"/>
                                        <p:tgtEl>
                                          <p:spTgt spid="3379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37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3795">
                                            <p:txEl>
                                              <p:pRg st="8" end="8"/>
                                            </p:txEl>
                                          </p:spTgt>
                                        </p:tgtEl>
                                        <p:attrNameLst>
                                          <p:attrName>style.visibility</p:attrName>
                                        </p:attrNameLst>
                                      </p:cBhvr>
                                      <p:to>
                                        <p:strVal val="visible"/>
                                      </p:to>
                                    </p:set>
                                    <p:anim calcmode="lin" valueType="num">
                                      <p:cBhvr additive="base">
                                        <p:cTn id="35" dur="500" fill="hold"/>
                                        <p:tgtEl>
                                          <p:spTgt spid="33795">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3795">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795">
                                            <p:txEl>
                                              <p:pRg st="9" end="9"/>
                                            </p:txEl>
                                          </p:spTgt>
                                        </p:tgtEl>
                                        <p:attrNameLst>
                                          <p:attrName>style.visibility</p:attrName>
                                        </p:attrNameLst>
                                      </p:cBhvr>
                                      <p:to>
                                        <p:strVal val="visible"/>
                                      </p:to>
                                    </p:set>
                                    <p:anim calcmode="lin" valueType="num">
                                      <p:cBhvr additive="base">
                                        <p:cTn id="39" dur="500" fill="hold"/>
                                        <p:tgtEl>
                                          <p:spTgt spid="33795">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3795">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3795">
                                            <p:txEl>
                                              <p:pRg st="10" end="10"/>
                                            </p:txEl>
                                          </p:spTgt>
                                        </p:tgtEl>
                                        <p:attrNameLst>
                                          <p:attrName>style.visibility</p:attrName>
                                        </p:attrNameLst>
                                      </p:cBhvr>
                                      <p:to>
                                        <p:strVal val="visible"/>
                                      </p:to>
                                    </p:set>
                                    <p:anim calcmode="lin" valueType="num">
                                      <p:cBhvr additive="base">
                                        <p:cTn id="43" dur="500" fill="hold"/>
                                        <p:tgtEl>
                                          <p:spTgt spid="33795">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3795">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3795">
                                            <p:txEl>
                                              <p:pRg st="11" end="11"/>
                                            </p:txEl>
                                          </p:spTgt>
                                        </p:tgtEl>
                                        <p:attrNameLst>
                                          <p:attrName>style.visibility</p:attrName>
                                        </p:attrNameLst>
                                      </p:cBhvr>
                                      <p:to>
                                        <p:strVal val="visible"/>
                                      </p:to>
                                    </p:set>
                                    <p:anim calcmode="lin" valueType="num">
                                      <p:cBhvr additive="base">
                                        <p:cTn id="47" dur="500" fill="hold"/>
                                        <p:tgtEl>
                                          <p:spTgt spid="33795">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379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3795">
                                            <p:txEl>
                                              <p:pRg st="13" end="13"/>
                                            </p:txEl>
                                          </p:spTgt>
                                        </p:tgtEl>
                                        <p:attrNameLst>
                                          <p:attrName>style.visibility</p:attrName>
                                        </p:attrNameLst>
                                      </p:cBhvr>
                                      <p:to>
                                        <p:strVal val="visible"/>
                                      </p:to>
                                    </p:set>
                                    <p:anim calcmode="lin" valueType="num">
                                      <p:cBhvr additive="base">
                                        <p:cTn id="53" dur="500" fill="hold"/>
                                        <p:tgtEl>
                                          <p:spTgt spid="33795">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379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000" b="52381"/>
          <a:stretch>
            <a:fillRect/>
          </a:stretch>
        </p:blipFill>
        <p:spPr bwMode="auto">
          <a:xfrm>
            <a:off x="1295400" y="2057400"/>
            <a:ext cx="6528816" cy="32004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381000" y="533400"/>
            <a:ext cx="2079625" cy="461963"/>
          </a:xfrm>
          <a:prstGeom prst="rect">
            <a:avLst/>
          </a:prstGeom>
          <a:noFill/>
          <a:ln w="9525">
            <a:noFill/>
            <a:miter lim="800000"/>
            <a:headEnd/>
            <a:tailEnd/>
          </a:ln>
        </p:spPr>
        <p:txBody>
          <a:bodyPr wrap="none">
            <a:spAutoFit/>
          </a:bodyPr>
          <a:lstStyle/>
          <a:p>
            <a:r>
              <a:rPr lang="en-US" b="1">
                <a:solidFill>
                  <a:srgbClr val="0000FF"/>
                </a:solidFill>
                <a:latin typeface="Bookman Old Style" pitchFamily="18" charset="0"/>
              </a:rPr>
              <a:t>Hypothesis:</a:t>
            </a:r>
          </a:p>
        </p:txBody>
      </p:sp>
      <p:sp>
        <p:nvSpPr>
          <p:cNvPr id="5123" name="TextBox 2"/>
          <p:cNvSpPr txBox="1">
            <a:spLocks noChangeArrowheads="1"/>
          </p:cNvSpPr>
          <p:nvPr/>
        </p:nvSpPr>
        <p:spPr bwMode="auto">
          <a:xfrm>
            <a:off x="533400" y="2057400"/>
            <a:ext cx="8153400" cy="2400300"/>
          </a:xfrm>
          <a:prstGeom prst="rect">
            <a:avLst/>
          </a:prstGeom>
          <a:noFill/>
          <a:ln w="9525">
            <a:noFill/>
            <a:miter lim="800000"/>
            <a:headEnd/>
            <a:tailEnd/>
          </a:ln>
        </p:spPr>
        <p:txBody>
          <a:bodyPr>
            <a:spAutoFit/>
          </a:bodyPr>
          <a:lstStyle/>
          <a:p>
            <a:pPr algn="just">
              <a:lnSpc>
                <a:spcPct val="150000"/>
              </a:lnSpc>
            </a:pPr>
            <a:r>
              <a:rPr lang="en-US" sz="2000">
                <a:latin typeface="Bookman Old Style" pitchFamily="18" charset="0"/>
              </a:rPr>
              <a:t>To understand a complex system, one must understand interactions among all the components of the system, and study the temporal dynamics of these interactions, and how these interactions change in response to internal/ external stimuli.</a:t>
            </a: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52400" y="457200"/>
            <a:ext cx="8229600" cy="708025"/>
          </a:xfrm>
          <a:prstGeom prst="rect">
            <a:avLst/>
          </a:prstGeom>
          <a:noFill/>
          <a:ln w="9525">
            <a:noFill/>
            <a:miter lim="800000"/>
            <a:headEnd/>
            <a:tailEnd/>
          </a:ln>
        </p:spPr>
        <p:txBody>
          <a:bodyPr>
            <a:spAutoFit/>
          </a:bodyPr>
          <a:lstStyle/>
          <a:p>
            <a:r>
              <a:rPr lang="en-US" sz="2000" b="1">
                <a:latin typeface="Bookman Old Style" pitchFamily="18" charset="0"/>
              </a:rPr>
              <a:t>Properties of real world systems depend upon numerous interactions among the components within the systems…….</a:t>
            </a:r>
          </a:p>
        </p:txBody>
      </p:sp>
      <p:graphicFrame>
        <p:nvGraphicFramePr>
          <p:cNvPr id="6" name="Table 5"/>
          <p:cNvGraphicFramePr>
            <a:graphicFrameLocks noGrp="1"/>
          </p:cNvGraphicFramePr>
          <p:nvPr/>
        </p:nvGraphicFramePr>
        <p:xfrm>
          <a:off x="1524000" y="1397000"/>
          <a:ext cx="6096000" cy="4165600"/>
        </p:xfrm>
        <a:graphic>
          <a:graphicData uri="http://schemas.openxmlformats.org/drawingml/2006/table">
            <a:tbl>
              <a:tblPr firstRow="1" bandRow="1">
                <a:tableStyleId>{21E4AEA4-8DFA-4A89-87EB-49C32662AFE0}</a:tableStyleId>
              </a:tblPr>
              <a:tblGrid>
                <a:gridCol w="3048000"/>
                <a:gridCol w="3048000"/>
              </a:tblGrid>
              <a:tr h="833120">
                <a:tc>
                  <a:txBody>
                    <a:bodyPr/>
                    <a:lstStyle/>
                    <a:p>
                      <a:pPr algn="ctr"/>
                      <a:r>
                        <a:rPr lang="en-US" dirty="0" smtClean="0">
                          <a:latin typeface="Bookman Old Style" pitchFamily="18" charset="0"/>
                        </a:rPr>
                        <a:t>System</a:t>
                      </a:r>
                      <a:endParaRPr lang="en-US" dirty="0">
                        <a:latin typeface="Bookman Old Style" pitchFamily="18" charset="0"/>
                      </a:endParaRPr>
                    </a:p>
                  </a:txBody>
                  <a:tcPr/>
                </a:tc>
                <a:tc>
                  <a:txBody>
                    <a:bodyPr/>
                    <a:lstStyle/>
                    <a:p>
                      <a:pPr algn="ctr"/>
                      <a:r>
                        <a:rPr lang="en-US" dirty="0" smtClean="0">
                          <a:latin typeface="Bookman Old Style" pitchFamily="18" charset="0"/>
                        </a:rPr>
                        <a:t>Component</a:t>
                      </a:r>
                      <a:endParaRPr lang="en-US" dirty="0">
                        <a:latin typeface="Bookman Old Style" pitchFamily="18" charset="0"/>
                      </a:endParaRPr>
                    </a:p>
                  </a:txBody>
                  <a:tcPr/>
                </a:tc>
              </a:tr>
              <a:tr h="833120">
                <a:tc>
                  <a:txBody>
                    <a:bodyPr/>
                    <a:lstStyle/>
                    <a:p>
                      <a:pPr algn="ctr"/>
                      <a:r>
                        <a:rPr lang="en-US" dirty="0" smtClean="0">
                          <a:latin typeface="Bookman Old Style" pitchFamily="18" charset="0"/>
                        </a:rPr>
                        <a:t>Biosphere</a:t>
                      </a:r>
                      <a:endParaRPr lang="en-US" dirty="0">
                        <a:latin typeface="Bookman Old Style" pitchFamily="18" charset="0"/>
                      </a:endParaRPr>
                    </a:p>
                  </a:txBody>
                  <a:tcPr/>
                </a:tc>
                <a:tc>
                  <a:txBody>
                    <a:bodyPr/>
                    <a:lstStyle/>
                    <a:p>
                      <a:pPr algn="ctr"/>
                      <a:r>
                        <a:rPr lang="en-US" dirty="0" smtClean="0">
                          <a:latin typeface="Bookman Old Style" pitchFamily="18" charset="0"/>
                        </a:rPr>
                        <a:t>Different societies, populations,</a:t>
                      </a:r>
                      <a:r>
                        <a:rPr lang="en-US" baseline="0" dirty="0" smtClean="0">
                          <a:latin typeface="Bookman Old Style" pitchFamily="18" charset="0"/>
                        </a:rPr>
                        <a:t> organisms</a:t>
                      </a:r>
                      <a:endParaRPr lang="en-US" dirty="0">
                        <a:latin typeface="Bookman Old Style" pitchFamily="18" charset="0"/>
                      </a:endParaRPr>
                    </a:p>
                  </a:txBody>
                  <a:tcPr/>
                </a:tc>
              </a:tr>
              <a:tr h="833120">
                <a:tc>
                  <a:txBody>
                    <a:bodyPr/>
                    <a:lstStyle/>
                    <a:p>
                      <a:pPr algn="ctr"/>
                      <a:r>
                        <a:rPr lang="en-US" dirty="0" smtClean="0">
                          <a:latin typeface="Bookman Old Style" pitchFamily="18" charset="0"/>
                        </a:rPr>
                        <a:t>Society/ colony</a:t>
                      </a:r>
                      <a:endParaRPr lang="en-US" dirty="0">
                        <a:latin typeface="Bookman Old Style" pitchFamily="18" charset="0"/>
                      </a:endParaRPr>
                    </a:p>
                  </a:txBody>
                  <a:tcPr/>
                </a:tc>
                <a:tc>
                  <a:txBody>
                    <a:bodyPr/>
                    <a:lstStyle/>
                    <a:p>
                      <a:pPr algn="ctr"/>
                      <a:r>
                        <a:rPr lang="en-US" dirty="0" smtClean="0">
                          <a:latin typeface="Bookman Old Style" pitchFamily="18" charset="0"/>
                        </a:rPr>
                        <a:t>Individuals</a:t>
                      </a:r>
                      <a:endParaRPr lang="en-US" dirty="0">
                        <a:latin typeface="Bookman Old Style" pitchFamily="18" charset="0"/>
                      </a:endParaRPr>
                    </a:p>
                  </a:txBody>
                  <a:tcPr/>
                </a:tc>
              </a:tr>
              <a:tr h="833120">
                <a:tc>
                  <a:txBody>
                    <a:bodyPr/>
                    <a:lstStyle/>
                    <a:p>
                      <a:pPr algn="ctr"/>
                      <a:r>
                        <a:rPr lang="en-US" dirty="0" err="1" smtClean="0">
                          <a:latin typeface="Bookman Old Style" pitchFamily="18" charset="0"/>
                        </a:rPr>
                        <a:t>Multicellular</a:t>
                      </a:r>
                      <a:r>
                        <a:rPr lang="en-US" baseline="0" dirty="0" smtClean="0">
                          <a:latin typeface="Bookman Old Style" pitchFamily="18" charset="0"/>
                        </a:rPr>
                        <a:t> organism</a:t>
                      </a:r>
                      <a:endParaRPr lang="en-US" dirty="0">
                        <a:latin typeface="Bookman Old Style" pitchFamily="18" charset="0"/>
                      </a:endParaRPr>
                    </a:p>
                  </a:txBody>
                  <a:tcPr/>
                </a:tc>
                <a:tc>
                  <a:txBody>
                    <a:bodyPr/>
                    <a:lstStyle/>
                    <a:p>
                      <a:pPr algn="ctr"/>
                      <a:r>
                        <a:rPr lang="en-US" dirty="0" smtClean="0">
                          <a:latin typeface="Bookman Old Style" pitchFamily="18" charset="0"/>
                        </a:rPr>
                        <a:t>Cells</a:t>
                      </a:r>
                      <a:endParaRPr lang="en-US" dirty="0">
                        <a:latin typeface="Bookman Old Style" pitchFamily="18" charset="0"/>
                      </a:endParaRPr>
                    </a:p>
                  </a:txBody>
                  <a:tcPr/>
                </a:tc>
              </a:tr>
              <a:tr h="833120">
                <a:tc>
                  <a:txBody>
                    <a:bodyPr/>
                    <a:lstStyle/>
                    <a:p>
                      <a:pPr algn="ctr"/>
                      <a:r>
                        <a:rPr lang="en-US" dirty="0" smtClean="0">
                          <a:latin typeface="Bookman Old Style" pitchFamily="18" charset="0"/>
                        </a:rPr>
                        <a:t>A single cell</a:t>
                      </a:r>
                      <a:endParaRPr lang="en-US" dirty="0">
                        <a:latin typeface="Bookman Old Style" pitchFamily="18" charset="0"/>
                      </a:endParaRPr>
                    </a:p>
                  </a:txBody>
                  <a:tcPr/>
                </a:tc>
                <a:tc>
                  <a:txBody>
                    <a:bodyPr/>
                    <a:lstStyle/>
                    <a:p>
                      <a:pPr algn="ctr"/>
                      <a:r>
                        <a:rPr lang="en-US" dirty="0" smtClean="0">
                          <a:latin typeface="Bookman Old Style" pitchFamily="18" charset="0"/>
                        </a:rPr>
                        <a:t>Molecules (DNA/ Proteins/ Lipids/…)</a:t>
                      </a:r>
                      <a:endParaRPr lang="en-US" dirty="0">
                        <a:latin typeface="Bookman Old Style" pitchFamily="18" charset="0"/>
                      </a:endParaRPr>
                    </a:p>
                  </a:txBody>
                  <a:tcPr/>
                </a:tc>
              </a:tr>
            </a:tbl>
          </a:graphicData>
        </a:graphic>
      </p:graphicFrame>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09600" y="152400"/>
            <a:ext cx="7772400" cy="609600"/>
          </a:xfrm>
          <a:prstGeom prst="rect">
            <a:avLst/>
          </a:prstGeom>
          <a:noFill/>
          <a:ln>
            <a:miter lim="800000"/>
            <a:headEnd/>
            <a:tailEnd/>
          </a:ln>
        </p:spPr>
        <p:txBody>
          <a:bodyPr/>
          <a:lstStyle/>
          <a:p>
            <a:pPr algn="ctr" eaLnBrk="0" hangingPunct="0">
              <a:defRPr/>
            </a:pPr>
            <a:r>
              <a:rPr lang="en-US" sz="2800" b="1" kern="0">
                <a:solidFill>
                  <a:srgbClr val="0000FF"/>
                </a:solidFill>
                <a:latin typeface="Bookman Old Style" pitchFamily="18" charset="0"/>
                <a:ea typeface="+mj-ea"/>
                <a:cs typeface="+mj-cs"/>
              </a:rPr>
              <a:t>Experimental Methods to study </a:t>
            </a:r>
            <a:br>
              <a:rPr lang="en-US" sz="2800" b="1" kern="0">
                <a:solidFill>
                  <a:srgbClr val="0000FF"/>
                </a:solidFill>
                <a:latin typeface="Bookman Old Style" pitchFamily="18" charset="0"/>
                <a:ea typeface="+mj-ea"/>
                <a:cs typeface="+mj-cs"/>
              </a:rPr>
            </a:br>
            <a:r>
              <a:rPr lang="en-US" sz="2800" b="1" kern="0">
                <a:solidFill>
                  <a:srgbClr val="0000FF"/>
                </a:solidFill>
                <a:latin typeface="Bookman Old Style" pitchFamily="18" charset="0"/>
                <a:ea typeface="+mj-ea"/>
                <a:cs typeface="+mj-cs"/>
              </a:rPr>
              <a:t>Protein-Protein Interactions</a:t>
            </a:r>
          </a:p>
        </p:txBody>
      </p:sp>
      <p:sp>
        <p:nvSpPr>
          <p:cNvPr id="7171" name="Content Placeholder 4"/>
          <p:cNvSpPr txBox="1">
            <a:spLocks/>
          </p:cNvSpPr>
          <p:nvPr/>
        </p:nvSpPr>
        <p:spPr bwMode="auto">
          <a:xfrm>
            <a:off x="1295400" y="1600200"/>
            <a:ext cx="6858000" cy="4525963"/>
          </a:xfrm>
          <a:prstGeom prst="rect">
            <a:avLst/>
          </a:prstGeom>
          <a:noFill/>
          <a:ln w="9525">
            <a:noFill/>
            <a:miter lim="800000"/>
            <a:headEnd/>
            <a:tailEnd/>
          </a:ln>
        </p:spPr>
        <p:txBody>
          <a:bodyPr/>
          <a:lstStyle/>
          <a:p>
            <a:pPr marL="342900" indent="-342900">
              <a:spcBef>
                <a:spcPct val="20000"/>
              </a:spcBef>
              <a:buFont typeface="Arial" charset="0"/>
              <a:buChar char="•"/>
            </a:pPr>
            <a:r>
              <a:rPr lang="en-US">
                <a:latin typeface="Bookman Old Style" pitchFamily="18" charset="0"/>
              </a:rPr>
              <a:t>Yeast-two hybrid assay</a:t>
            </a:r>
          </a:p>
          <a:p>
            <a:pPr marL="342900" indent="-342900">
              <a:spcBef>
                <a:spcPct val="20000"/>
              </a:spcBef>
              <a:buFont typeface="Arial" charset="0"/>
              <a:buChar char="•"/>
            </a:pPr>
            <a:r>
              <a:rPr lang="en-US">
                <a:latin typeface="Bookman Old Style" pitchFamily="18" charset="0"/>
              </a:rPr>
              <a:t>Synexpression</a:t>
            </a:r>
          </a:p>
          <a:p>
            <a:pPr marL="342900" indent="-342900">
              <a:spcBef>
                <a:spcPct val="20000"/>
              </a:spcBef>
              <a:buFont typeface="Arial" charset="0"/>
              <a:buChar char="•"/>
            </a:pPr>
            <a:r>
              <a:rPr lang="en-US">
                <a:latin typeface="Bookman Old Style" pitchFamily="18" charset="0"/>
              </a:rPr>
              <a:t>Mass spectrometry of purified complexes</a:t>
            </a:r>
          </a:p>
          <a:p>
            <a:pPr marL="342900" indent="-342900">
              <a:spcBef>
                <a:spcPct val="20000"/>
              </a:spcBef>
              <a:buFont typeface="Arial" charset="0"/>
              <a:buNone/>
            </a:pPr>
            <a:r>
              <a:rPr lang="en-US" sz="2000">
                <a:solidFill>
                  <a:srgbClr val="C00000"/>
                </a:solidFill>
                <a:latin typeface="Bookman Old Style" pitchFamily="18" charset="0"/>
              </a:rPr>
              <a:t>    </a:t>
            </a:r>
            <a:r>
              <a:rPr lang="en-US" sz="2000">
                <a:solidFill>
                  <a:srgbClr val="FF0066"/>
                </a:solidFill>
                <a:latin typeface="Bookman Old Style" pitchFamily="18" charset="0"/>
              </a:rPr>
              <a:t>- Co-immunoprecipitation</a:t>
            </a:r>
          </a:p>
          <a:p>
            <a:pPr marL="342900" indent="-342900">
              <a:spcBef>
                <a:spcPct val="20000"/>
              </a:spcBef>
              <a:buFont typeface="Arial" charset="0"/>
              <a:buNone/>
            </a:pPr>
            <a:r>
              <a:rPr lang="en-US" sz="2000">
                <a:solidFill>
                  <a:srgbClr val="FF0066"/>
                </a:solidFill>
                <a:latin typeface="Bookman Old Style" pitchFamily="18" charset="0"/>
              </a:rPr>
              <a:t>    - Pull down assays</a:t>
            </a:r>
          </a:p>
          <a:p>
            <a:pPr marL="342900" indent="-342900">
              <a:spcBef>
                <a:spcPct val="20000"/>
              </a:spcBef>
              <a:buFont typeface="Arial" charset="0"/>
              <a:buChar char="•"/>
            </a:pPr>
            <a:r>
              <a:rPr lang="en-US" i="1">
                <a:latin typeface="Bookman Old Style" pitchFamily="18" charset="0"/>
              </a:rPr>
              <a:t>In silico </a:t>
            </a:r>
            <a:r>
              <a:rPr lang="en-US">
                <a:latin typeface="Bookman Old Style" pitchFamily="18" charset="0"/>
              </a:rPr>
              <a:t>predictions</a:t>
            </a:r>
          </a:p>
          <a:p>
            <a:pPr marL="342900" indent="-342900">
              <a:spcBef>
                <a:spcPct val="20000"/>
              </a:spcBef>
              <a:buFont typeface="Arial" charset="0"/>
              <a:buNone/>
            </a:pPr>
            <a:r>
              <a:rPr lang="en-US" sz="2000">
                <a:solidFill>
                  <a:srgbClr val="C00000"/>
                </a:solidFill>
                <a:latin typeface="Bookman Old Style" pitchFamily="18" charset="0"/>
              </a:rPr>
              <a:t>    </a:t>
            </a:r>
            <a:r>
              <a:rPr lang="en-US" sz="2000">
                <a:solidFill>
                  <a:srgbClr val="FF0066"/>
                </a:solidFill>
                <a:latin typeface="Bookman Old Style" pitchFamily="18" charset="0"/>
              </a:rPr>
              <a:t>- Genome context methods</a:t>
            </a:r>
          </a:p>
          <a:p>
            <a:pPr marL="342900" indent="-342900">
              <a:spcBef>
                <a:spcPct val="20000"/>
              </a:spcBef>
              <a:buFont typeface="Arial" charset="0"/>
              <a:buNone/>
            </a:pPr>
            <a:r>
              <a:rPr lang="en-US" sz="2000">
                <a:solidFill>
                  <a:srgbClr val="FF0066"/>
                </a:solidFill>
                <a:latin typeface="Bookman Old Style" pitchFamily="18" charset="0"/>
              </a:rPr>
              <a:t>    - Bayesian networks approach</a:t>
            </a: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hybrid.jpg"/>
          <p:cNvPicPr>
            <a:picLocks noChangeAspect="1"/>
          </p:cNvPicPr>
          <p:nvPr/>
        </p:nvPicPr>
        <p:blipFill>
          <a:blip r:embed="rId2"/>
          <a:srcRect/>
          <a:stretch>
            <a:fillRect/>
          </a:stretch>
        </p:blipFill>
        <p:spPr bwMode="auto">
          <a:xfrm>
            <a:off x="1752600" y="1295400"/>
            <a:ext cx="5222875" cy="4400550"/>
          </a:xfrm>
          <a:prstGeom prst="rect">
            <a:avLst/>
          </a:prstGeom>
          <a:noFill/>
          <a:ln w="9525">
            <a:noFill/>
            <a:miter lim="800000"/>
            <a:headEnd/>
            <a:tailEnd/>
          </a:ln>
        </p:spPr>
      </p:pic>
      <p:sp>
        <p:nvSpPr>
          <p:cNvPr id="8195" name="TextBox 2"/>
          <p:cNvSpPr txBox="1">
            <a:spLocks noChangeArrowheads="1"/>
          </p:cNvSpPr>
          <p:nvPr/>
        </p:nvSpPr>
        <p:spPr bwMode="auto">
          <a:xfrm>
            <a:off x="533400" y="533400"/>
            <a:ext cx="2508250" cy="461963"/>
          </a:xfrm>
          <a:prstGeom prst="rect">
            <a:avLst/>
          </a:prstGeom>
          <a:noFill/>
          <a:ln w="9525">
            <a:noFill/>
            <a:miter lim="800000"/>
            <a:headEnd/>
            <a:tailEnd/>
          </a:ln>
        </p:spPr>
        <p:txBody>
          <a:bodyPr wrap="none">
            <a:spAutoFit/>
          </a:bodyPr>
          <a:lstStyle/>
          <a:p>
            <a:r>
              <a:rPr lang="en-US" b="1">
                <a:solidFill>
                  <a:srgbClr val="0000FF"/>
                </a:solidFill>
                <a:latin typeface="Bookman Old Style" pitchFamily="18" charset="0"/>
              </a:rPr>
              <a:t>Yeast 2-hybrid</a:t>
            </a:r>
            <a:endParaRPr lang="en-IN" b="1">
              <a:solidFill>
                <a:srgbClr val="0000FF"/>
              </a:solidFill>
              <a:latin typeface="Bookman Old Style" pitchFamily="18" charset="0"/>
            </a:endParaRP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descr="Rectangle: Click to edit Master text styles&#10;Second level&#10;Third level&#10;Fourth level&#10;Fifth level"/>
          <p:cNvSpPr txBox="1">
            <a:spLocks noChangeArrowheads="1"/>
          </p:cNvSpPr>
          <p:nvPr/>
        </p:nvSpPr>
        <p:spPr bwMode="auto">
          <a:xfrm>
            <a:off x="228600" y="228600"/>
            <a:ext cx="8153400" cy="1008063"/>
          </a:xfrm>
          <a:prstGeom prst="rect">
            <a:avLst/>
          </a:prstGeom>
          <a:noFill/>
          <a:ln>
            <a:miter lim="800000"/>
            <a:headEnd/>
            <a:tailEnd/>
          </a:ln>
        </p:spPr>
        <p:txBody>
          <a:bodyPr lIns="0" tIns="0" rIns="0" bIns="0"/>
          <a:lstStyle/>
          <a:p>
            <a:pPr marL="369888" indent="-4763">
              <a:spcBef>
                <a:spcPct val="20000"/>
              </a:spcBef>
              <a:tabLst>
                <a:tab pos="655638" algn="l"/>
                <a:tab pos="1312863" algn="l"/>
                <a:tab pos="1968500" algn="l"/>
                <a:tab pos="2625725" algn="l"/>
                <a:tab pos="3282950" algn="l"/>
                <a:tab pos="3938588" algn="l"/>
                <a:tab pos="4595813" algn="l"/>
                <a:tab pos="5253038" algn="l"/>
                <a:tab pos="5908675" algn="l"/>
              </a:tabLst>
              <a:defRPr/>
            </a:pPr>
            <a:r>
              <a:rPr lang="en-GB" sz="2800" b="1" kern="0">
                <a:solidFill>
                  <a:srgbClr val="0000FF"/>
                </a:solidFill>
                <a:latin typeface="Bookman Old Style" pitchFamily="18" charset="0"/>
              </a:rPr>
              <a:t>Affinity Pull-down assay followed by Mass Spectrometry</a:t>
            </a:r>
          </a:p>
        </p:txBody>
      </p:sp>
      <p:pic>
        <p:nvPicPr>
          <p:cNvPr id="9219" name="Picture 3"/>
          <p:cNvPicPr>
            <a:picLocks noChangeAspect="1" noChangeArrowheads="1"/>
          </p:cNvPicPr>
          <p:nvPr/>
        </p:nvPicPr>
        <p:blipFill>
          <a:blip r:embed="rId2"/>
          <a:srcRect/>
          <a:stretch>
            <a:fillRect/>
          </a:stretch>
        </p:blipFill>
        <p:spPr bwMode="auto">
          <a:xfrm>
            <a:off x="1447800" y="1828800"/>
            <a:ext cx="6015038" cy="3938588"/>
          </a:xfrm>
          <a:prstGeom prst="rect">
            <a:avLst/>
          </a:prstGeom>
          <a:noFill/>
          <a:ln w="9525">
            <a:noFill/>
            <a:round/>
            <a:headEnd/>
            <a:tailEnd/>
          </a:ln>
        </p:spPr>
      </p:pic>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bwMode="auto">
          <a:xfrm>
            <a:off x="457200" y="274638"/>
            <a:ext cx="8229600" cy="1143000"/>
          </a:xfrm>
          <a:prstGeom prst="rect">
            <a:avLst/>
          </a:prstGeom>
          <a:noFill/>
          <a:ln>
            <a:miter lim="800000"/>
            <a:headEnd/>
            <a:tailEnd/>
          </a:ln>
        </p:spPr>
        <p:txBody>
          <a:bodyPr/>
          <a:lstStyle/>
          <a:p>
            <a:pPr algn="ctr" eaLnBrk="0" hangingPunct="0">
              <a:defRPr/>
            </a:pPr>
            <a:r>
              <a:rPr lang="en-US" sz="2800" b="1" kern="0">
                <a:solidFill>
                  <a:srgbClr val="0000FF"/>
                </a:solidFill>
                <a:latin typeface="Bookman Old Style" pitchFamily="18" charset="0"/>
                <a:ea typeface="+mj-ea"/>
                <a:cs typeface="+mj-cs"/>
              </a:rPr>
              <a:t>Prediction of protein-protein interactions</a:t>
            </a:r>
          </a:p>
        </p:txBody>
      </p:sp>
      <p:sp>
        <p:nvSpPr>
          <p:cNvPr id="3" name="Rectangle 1027"/>
          <p:cNvSpPr txBox="1">
            <a:spLocks noChangeArrowheads="1"/>
          </p:cNvSpPr>
          <p:nvPr/>
        </p:nvSpPr>
        <p:spPr bwMode="auto">
          <a:xfrm>
            <a:off x="609600" y="1447800"/>
            <a:ext cx="8229600" cy="4525963"/>
          </a:xfrm>
          <a:prstGeom prst="rect">
            <a:avLst/>
          </a:prstGeom>
          <a:noFill/>
          <a:ln>
            <a:miter lim="800000"/>
            <a:headEnd/>
            <a:tailEnd/>
          </a:ln>
        </p:spPr>
        <p:txBody>
          <a:bodyPr/>
          <a:lstStyle/>
          <a:p>
            <a:pPr marL="342900" indent="-342900" eaLnBrk="0" hangingPunct="0">
              <a:buFontTx/>
              <a:buChar char="•"/>
              <a:defRPr/>
            </a:pPr>
            <a:r>
              <a:rPr lang="en-US" kern="0">
                <a:latin typeface="Bookman Old Style" pitchFamily="18" charset="0"/>
              </a:rPr>
              <a:t>Conserved Gene neighborhood</a:t>
            </a:r>
          </a:p>
          <a:p>
            <a:pPr marL="342900" indent="-342900" eaLnBrk="0" hangingPunct="0">
              <a:buFontTx/>
              <a:buChar char="•"/>
              <a:defRPr/>
            </a:pPr>
            <a:endParaRPr lang="en-US" kern="0">
              <a:latin typeface="Bookman Old Style" pitchFamily="18" charset="0"/>
            </a:endParaRPr>
          </a:p>
          <a:p>
            <a:pPr marL="342900" indent="-342900" eaLnBrk="0" hangingPunct="0">
              <a:buFontTx/>
              <a:buChar char="•"/>
              <a:defRPr/>
            </a:pPr>
            <a:r>
              <a:rPr lang="en-US" kern="0">
                <a:latin typeface="Bookman Old Style" pitchFamily="18" charset="0"/>
              </a:rPr>
              <a:t>Conservation of gene order</a:t>
            </a:r>
          </a:p>
          <a:p>
            <a:pPr marL="342900" indent="-342900" eaLnBrk="0" hangingPunct="0">
              <a:buFontTx/>
              <a:buChar char="•"/>
              <a:defRPr/>
            </a:pPr>
            <a:endParaRPr lang="en-US" kern="0">
              <a:latin typeface="Bookman Old Style" pitchFamily="18" charset="0"/>
            </a:endParaRPr>
          </a:p>
          <a:p>
            <a:pPr marL="342900" indent="-342900" eaLnBrk="0" hangingPunct="0">
              <a:buFontTx/>
              <a:buChar char="•"/>
              <a:defRPr/>
            </a:pPr>
            <a:r>
              <a:rPr lang="en-US" kern="0">
                <a:latin typeface="Bookman Old Style" pitchFamily="18" charset="0"/>
              </a:rPr>
              <a:t>Protein phylogenic profiles</a:t>
            </a:r>
          </a:p>
          <a:p>
            <a:pPr marL="342900" indent="-342900" eaLnBrk="0" hangingPunct="0">
              <a:buFontTx/>
              <a:buChar char="•"/>
              <a:defRPr/>
            </a:pPr>
            <a:endParaRPr lang="en-US" kern="0">
              <a:latin typeface="Bookman Old Style" pitchFamily="18" charset="0"/>
            </a:endParaRPr>
          </a:p>
          <a:p>
            <a:pPr marL="342900" indent="-342900" eaLnBrk="0" hangingPunct="0">
              <a:buFontTx/>
              <a:buChar char="•"/>
              <a:defRPr/>
            </a:pPr>
            <a:r>
              <a:rPr lang="en-US" kern="0">
                <a:latin typeface="Bookman Old Style" pitchFamily="18" charset="0"/>
              </a:rPr>
              <a:t>Domain fusion (Rosetta Stone)</a:t>
            </a:r>
          </a:p>
          <a:p>
            <a:pPr marL="342900" indent="-342900" eaLnBrk="0" hangingPunct="0">
              <a:buFontTx/>
              <a:buChar char="•"/>
              <a:defRPr/>
            </a:pPr>
            <a:endParaRPr lang="en-US" kern="0">
              <a:latin typeface="Bookman Old Style" pitchFamily="18" charset="0"/>
            </a:endParaRPr>
          </a:p>
          <a:p>
            <a:pPr marL="342900" indent="-342900" eaLnBrk="0" hangingPunct="0">
              <a:buFontTx/>
              <a:buChar char="•"/>
              <a:defRPr/>
            </a:pPr>
            <a:r>
              <a:rPr lang="en-US" kern="0">
                <a:latin typeface="Bookman Old Style" pitchFamily="18" charset="0"/>
              </a:rPr>
              <a:t>Statistical co-evolution analysis</a:t>
            </a:r>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1166</TotalTime>
  <Words>829</Words>
  <Application>Microsoft PowerPoint</Application>
  <PresentationFormat>On-screen Show (4:3)</PresentationFormat>
  <Paragraphs>141</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CDFD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Shekhar</dc:creator>
  <cp:lastModifiedBy>Dr.Mande</cp:lastModifiedBy>
  <cp:revision>81</cp:revision>
  <dcterms:created xsi:type="dcterms:W3CDTF">2006-07-10T04:07:25Z</dcterms:created>
  <dcterms:modified xsi:type="dcterms:W3CDTF">2009-08-24T07:23:28Z</dcterms:modified>
</cp:coreProperties>
</file>